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09" r:id="rId2"/>
    <p:sldId id="286"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287" r:id="rId17"/>
    <p:sldId id="288" r:id="rId18"/>
    <p:sldId id="289" r:id="rId19"/>
    <p:sldId id="290" r:id="rId20"/>
    <p:sldId id="293" r:id="rId21"/>
    <p:sldId id="294" r:id="rId22"/>
    <p:sldId id="328" r:id="rId23"/>
    <p:sldId id="291" r:id="rId24"/>
    <p:sldId id="292" r:id="rId25"/>
    <p:sldId id="295" r:id="rId26"/>
    <p:sldId id="296" r:id="rId27"/>
    <p:sldId id="297" r:id="rId28"/>
    <p:sldId id="298" r:id="rId29"/>
    <p:sldId id="310" r:id="rId30"/>
    <p:sldId id="299" r:id="rId31"/>
    <p:sldId id="300" r:id="rId32"/>
    <p:sldId id="301" r:id="rId33"/>
    <p:sldId id="302" r:id="rId34"/>
    <p:sldId id="303" r:id="rId35"/>
    <p:sldId id="305" r:id="rId36"/>
    <p:sldId id="304" r:id="rId37"/>
    <p:sldId id="306" r:id="rId38"/>
    <p:sldId id="312" r:id="rId39"/>
    <p:sldId id="311" r:id="rId40"/>
    <p:sldId id="307" r:id="rId41"/>
    <p:sldId id="314" r:id="rId42"/>
    <p:sldId id="313" r:id="rId43"/>
  </p:sldIdLst>
  <p:sldSz cx="9144000" cy="6858000" type="screen4x3"/>
  <p:notesSz cx="6858000" cy="9144000"/>
  <p:defaultTextStyle>
    <a:defPPr>
      <a:defRPr lang="en-AU"/>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9" autoAdjust="0"/>
    <p:restoredTop sz="73242" autoAdjust="0"/>
  </p:normalViewPr>
  <p:slideViewPr>
    <p:cSldViewPr>
      <p:cViewPr varScale="1">
        <p:scale>
          <a:sx n="36" d="100"/>
          <a:sy n="36" d="100"/>
        </p:scale>
        <p:origin x="-906"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1" d="100"/>
          <a:sy n="41" d="100"/>
        </p:scale>
        <p:origin x="-177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AU"/>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AU"/>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AU"/>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EB5B67B6-ACD7-4266-9DA5-B8A86FE68945}" type="slidenum">
              <a:rPr lang="en-AU"/>
              <a:pPr>
                <a:defRPr/>
              </a:pPr>
              <a:t>‹#›</a:t>
            </a:fld>
            <a:endParaRPr lang="en-AU"/>
          </a:p>
        </p:txBody>
      </p:sp>
    </p:spTree>
    <p:extLst>
      <p:ext uri="{BB962C8B-B14F-4D97-AF65-F5344CB8AC3E}">
        <p14:creationId xmlns:p14="http://schemas.microsoft.com/office/powerpoint/2010/main" val="90910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rrcap.unep.org/reports/apo2/Past%201.pdf"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www.deh.gov.au/biodiversity/threatened/" TargetMode="External"/><Relationship Id="rId4" Type="http://schemas.openxmlformats.org/officeDocument/2006/relationships/hyperlink" Target="http://www.calm.wa.gov.au/haveyoursay/pdf_files/biodiversity_draft_lores.pdf"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19DC85AB-EC16-4AD0-9705-07FBCDC5BEB6}" type="slidenum">
              <a:rPr lang="en-AU" smtClean="0">
                <a:solidFill>
                  <a:prstClr val="black"/>
                </a:solidFill>
              </a:rPr>
              <a:pPr/>
              <a:t>5</a:t>
            </a:fld>
            <a:endParaRPr lang="en-AU">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0EEAFE-32DB-4C2B-8E0E-200574A913AE}" type="slidenum">
              <a:rPr lang="en-AU"/>
              <a:pPr/>
              <a:t>19</a:t>
            </a:fld>
            <a:endParaRPr lang="en-AU"/>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AU" smtClean="0"/>
              <a:t>These are a couple of well established definitions</a:t>
            </a: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C82C9220-BEAB-451E-8CCF-C17F1D3A1A00}" type="slidenum">
              <a:rPr lang="en-AU"/>
              <a:pPr/>
              <a:t>20</a:t>
            </a:fld>
            <a:endParaRPr lang="en-AU"/>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r>
              <a:rPr lang="en-AU" smtClean="0"/>
              <a:t>If you look at the paper it sometimes feels like this</a:t>
            </a:r>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4501076-8B44-4CAA-9DB9-99B836D66279}" type="slidenum">
              <a:rPr lang="en-AU"/>
              <a:pPr/>
              <a:t>21</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AU" smtClean="0"/>
              <a:t>This is what we are aiming for</a:t>
            </a:r>
          </a:p>
          <a:p>
            <a:pPr eaLnBrk="1" hangingPunct="1"/>
            <a:r>
              <a:rPr lang="en-AU" smtClean="0"/>
              <a:t>And this is why we cover all aspects in this course too.</a:t>
            </a:r>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10AD3BD7-B84D-4AD7-8F5E-0F0A3587E92E}" type="slidenum">
              <a:rPr lang="en-AU"/>
              <a:pPr/>
              <a:t>23</a:t>
            </a:fld>
            <a:endParaRPr lang="en-AU"/>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lnSpc>
                <a:spcPct val="80000"/>
              </a:lnSpc>
            </a:pPr>
            <a:r>
              <a:rPr lang="en-AU" sz="900" smtClean="0"/>
              <a:t>Why did you come? Why are we interested? There are so many reasons to be interested in a more sustainable world.</a:t>
            </a:r>
          </a:p>
          <a:p>
            <a:pPr eaLnBrk="1" hangingPunct="1">
              <a:lnSpc>
                <a:spcPct val="80000"/>
              </a:lnSpc>
            </a:pPr>
            <a:r>
              <a:rPr lang="en-AU" sz="900" smtClean="0"/>
              <a:t>Read list  - think about own interests and concerns</a:t>
            </a:r>
          </a:p>
          <a:p>
            <a:pPr eaLnBrk="1" hangingPunct="1">
              <a:lnSpc>
                <a:spcPct val="80000"/>
              </a:lnSpc>
            </a:pPr>
            <a:endParaRPr lang="en-AU" sz="900" smtClean="0"/>
          </a:p>
          <a:p>
            <a:pPr eaLnBrk="1" hangingPunct="1">
              <a:lnSpc>
                <a:spcPct val="80000"/>
              </a:lnSpc>
            </a:pPr>
            <a:r>
              <a:rPr lang="en-AU" sz="900" smtClean="0"/>
              <a:t>If time or inclination </a:t>
            </a:r>
            <a:endParaRPr lang="en-US" sz="900" smtClean="0"/>
          </a:p>
          <a:p>
            <a:pPr eaLnBrk="1" hangingPunct="1">
              <a:lnSpc>
                <a:spcPct val="80000"/>
              </a:lnSpc>
            </a:pPr>
            <a:endParaRPr lang="en-US" sz="900" smtClean="0"/>
          </a:p>
          <a:p>
            <a:pPr eaLnBrk="1" hangingPunct="1">
              <a:lnSpc>
                <a:spcPct val="80000"/>
              </a:lnSpc>
            </a:pPr>
            <a:r>
              <a:rPr lang="en-US" sz="900" smtClean="0"/>
              <a:t>BIODIVERSITY ISSUES IN WA</a:t>
            </a:r>
          </a:p>
          <a:p>
            <a:pPr eaLnBrk="1" hangingPunct="1">
              <a:lnSpc>
                <a:spcPct val="80000"/>
              </a:lnSpc>
            </a:pPr>
            <a:r>
              <a:rPr lang="en-US" sz="900" smtClean="0"/>
              <a:t>Rate of loss in Australia is unprecedented</a:t>
            </a:r>
          </a:p>
          <a:p>
            <a:pPr eaLnBrk="1" hangingPunct="1">
              <a:lnSpc>
                <a:spcPct val="80000"/>
              </a:lnSpc>
            </a:pPr>
            <a:r>
              <a:rPr lang="en-US" sz="900" smtClean="0"/>
              <a:t>Lost of 75% rainforest</a:t>
            </a:r>
          </a:p>
          <a:p>
            <a:pPr eaLnBrk="1" hangingPunct="1">
              <a:lnSpc>
                <a:spcPct val="80000"/>
              </a:lnSpc>
            </a:pPr>
            <a:r>
              <a:rPr lang="en-US" sz="900" smtClean="0"/>
              <a:t>Lost 40% total forest area</a:t>
            </a:r>
          </a:p>
          <a:p>
            <a:pPr eaLnBrk="1" hangingPunct="1">
              <a:lnSpc>
                <a:spcPct val="80000"/>
              </a:lnSpc>
            </a:pPr>
            <a:r>
              <a:rPr lang="en-US" sz="900" smtClean="0"/>
              <a:t>70% of all vegetation removed or significantly modified</a:t>
            </a:r>
          </a:p>
          <a:p>
            <a:pPr eaLnBrk="1" hangingPunct="1">
              <a:lnSpc>
                <a:spcPct val="80000"/>
              </a:lnSpc>
            </a:pPr>
            <a:r>
              <a:rPr lang="en-US" sz="900" smtClean="0"/>
              <a:t>As much land cleared since 1945 compared to 150 years earlier</a:t>
            </a:r>
          </a:p>
          <a:p>
            <a:pPr eaLnBrk="1" hangingPunct="1">
              <a:lnSpc>
                <a:spcPct val="80000"/>
              </a:lnSpc>
            </a:pPr>
            <a:r>
              <a:rPr lang="en-US" sz="900" smtClean="0"/>
              <a:t>(Source UNEP State of the Environment report – Asia Pacific Outlook, 2001 </a:t>
            </a:r>
            <a:r>
              <a:rPr lang="en-US" sz="900" i="1" smtClean="0">
                <a:hlinkClick r:id="rId3"/>
              </a:rPr>
              <a:t>http://www.rrcap.unep.org/reports/apo2/Past%201.pdf</a:t>
            </a:r>
            <a:r>
              <a:rPr lang="en-US" sz="900" smtClean="0"/>
              <a:t> )</a:t>
            </a:r>
          </a:p>
          <a:p>
            <a:pPr eaLnBrk="1" hangingPunct="1">
              <a:lnSpc>
                <a:spcPct val="80000"/>
              </a:lnSpc>
            </a:pPr>
            <a:r>
              <a:rPr lang="en-US" sz="900" smtClean="0"/>
              <a:t>Western Australia</a:t>
            </a:r>
          </a:p>
          <a:p>
            <a:pPr eaLnBrk="1" hangingPunct="1">
              <a:lnSpc>
                <a:spcPct val="80000"/>
              </a:lnSpc>
            </a:pPr>
            <a:r>
              <a:rPr lang="en-US" sz="900" smtClean="0"/>
              <a:t>23 known species presumed extinct</a:t>
            </a:r>
          </a:p>
          <a:p>
            <a:pPr eaLnBrk="1" hangingPunct="1">
              <a:lnSpc>
                <a:spcPct val="80000"/>
              </a:lnSpc>
            </a:pPr>
            <a:r>
              <a:rPr lang="en-US" sz="900" smtClean="0"/>
              <a:t>547 threatened</a:t>
            </a:r>
          </a:p>
          <a:p>
            <a:pPr eaLnBrk="1" hangingPunct="1">
              <a:lnSpc>
                <a:spcPct val="80000"/>
              </a:lnSpc>
            </a:pPr>
            <a:r>
              <a:rPr lang="en-US" sz="900" i="1" smtClean="0"/>
              <a:t>(CALM, Towards a Biodiversity Conservation Strategy for WA 2004)</a:t>
            </a:r>
            <a:endParaRPr lang="en-US" sz="900" smtClean="0"/>
          </a:p>
          <a:p>
            <a:pPr eaLnBrk="1" hangingPunct="1">
              <a:lnSpc>
                <a:spcPct val="80000"/>
              </a:lnSpc>
            </a:pPr>
            <a:r>
              <a:rPr lang="en-US" sz="900" i="1" smtClean="0">
                <a:hlinkClick r:id="rId4"/>
              </a:rPr>
              <a:t>http://www.calm.wa.gov.au/haveyoursay/pdf_files/biodiversity_draft_lores.pdf</a:t>
            </a:r>
            <a:r>
              <a:rPr lang="en-US" sz="900" i="1" smtClean="0"/>
              <a:t> </a:t>
            </a:r>
            <a:endParaRPr lang="en-US" sz="900" smtClean="0"/>
          </a:p>
          <a:p>
            <a:pPr eaLnBrk="1" hangingPunct="1">
              <a:lnSpc>
                <a:spcPct val="80000"/>
              </a:lnSpc>
            </a:pPr>
            <a:r>
              <a:rPr lang="en-US" sz="900" smtClean="0"/>
              <a:t>Australia Endemic Species</a:t>
            </a:r>
          </a:p>
          <a:p>
            <a:pPr eaLnBrk="1" hangingPunct="1">
              <a:lnSpc>
                <a:spcPct val="80000"/>
              </a:lnSpc>
            </a:pPr>
            <a:r>
              <a:rPr lang="en-US" sz="900" smtClean="0"/>
              <a:t>85% flowering plants</a:t>
            </a:r>
          </a:p>
          <a:p>
            <a:pPr eaLnBrk="1" hangingPunct="1">
              <a:lnSpc>
                <a:spcPct val="80000"/>
              </a:lnSpc>
            </a:pPr>
            <a:r>
              <a:rPr lang="en-US" sz="900" smtClean="0"/>
              <a:t>84% mammals</a:t>
            </a:r>
          </a:p>
          <a:p>
            <a:pPr eaLnBrk="1" hangingPunct="1">
              <a:lnSpc>
                <a:spcPct val="80000"/>
              </a:lnSpc>
            </a:pPr>
            <a:r>
              <a:rPr lang="en-US" sz="900" smtClean="0"/>
              <a:t>45% birds</a:t>
            </a:r>
          </a:p>
          <a:p>
            <a:pPr eaLnBrk="1" hangingPunct="1">
              <a:lnSpc>
                <a:spcPct val="80000"/>
              </a:lnSpc>
            </a:pPr>
            <a:r>
              <a:rPr lang="en-US" sz="900" smtClean="0"/>
              <a:t>89% reptiles</a:t>
            </a:r>
          </a:p>
          <a:p>
            <a:pPr eaLnBrk="1" hangingPunct="1">
              <a:lnSpc>
                <a:spcPct val="80000"/>
              </a:lnSpc>
            </a:pPr>
            <a:r>
              <a:rPr lang="en-US" sz="900" smtClean="0"/>
              <a:t>93% frogs</a:t>
            </a:r>
          </a:p>
          <a:p>
            <a:pPr eaLnBrk="1" hangingPunct="1">
              <a:lnSpc>
                <a:spcPct val="80000"/>
              </a:lnSpc>
            </a:pPr>
            <a:r>
              <a:rPr lang="en-US" sz="900" smtClean="0"/>
              <a:t>85% fin fish species</a:t>
            </a:r>
          </a:p>
          <a:p>
            <a:pPr eaLnBrk="1" hangingPunct="1">
              <a:lnSpc>
                <a:spcPct val="80000"/>
              </a:lnSpc>
            </a:pPr>
            <a:r>
              <a:rPr lang="en-US" sz="900" i="1" smtClean="0"/>
              <a:t>Dept of Environment and Heritage website 2005</a:t>
            </a:r>
            <a:r>
              <a:rPr lang="en-US" sz="900" smtClean="0"/>
              <a:t> </a:t>
            </a:r>
            <a:r>
              <a:rPr lang="en-US" sz="900" smtClean="0">
                <a:hlinkClick r:id="rId5"/>
              </a:rPr>
              <a:t>http://www.deh.gov.au/biodiversity/threatened/</a:t>
            </a:r>
            <a:r>
              <a:rPr lang="en-US" sz="900" smtClean="0"/>
              <a:t> </a:t>
            </a:r>
          </a:p>
          <a:p>
            <a:pPr eaLnBrk="1" hangingPunct="1">
              <a:lnSpc>
                <a:spcPct val="80000"/>
              </a:lnSpc>
            </a:pPr>
            <a:r>
              <a:rPr lang="en-US" sz="900" smtClean="0"/>
              <a:t>WA Endemic Species</a:t>
            </a:r>
          </a:p>
          <a:p>
            <a:pPr eaLnBrk="1" hangingPunct="1">
              <a:lnSpc>
                <a:spcPct val="80000"/>
              </a:lnSpc>
            </a:pPr>
            <a:r>
              <a:rPr lang="en-US" sz="900" smtClean="0"/>
              <a:t>Southwest of WA is one of 25 International Biodiversity Hotspots, the only in Australian </a:t>
            </a:r>
          </a:p>
          <a:p>
            <a:pPr eaLnBrk="1" hangingPunct="1">
              <a:lnSpc>
                <a:spcPct val="80000"/>
              </a:lnSpc>
            </a:pPr>
            <a:r>
              <a:rPr lang="en-US" sz="900" smtClean="0"/>
              <a:t>79% of south-west of WA’s flowering plants, ferns and cycads are endemic</a:t>
            </a:r>
          </a:p>
          <a:p>
            <a:pPr eaLnBrk="1" hangingPunct="1">
              <a:lnSpc>
                <a:spcPct val="80000"/>
              </a:lnSpc>
            </a:pPr>
            <a:r>
              <a:rPr lang="en-US" sz="900" smtClean="0"/>
              <a:t>34 out of Australia’s 305 mammals are endemic to the southwest</a:t>
            </a:r>
          </a:p>
          <a:p>
            <a:pPr eaLnBrk="1" hangingPunct="1">
              <a:lnSpc>
                <a:spcPct val="80000"/>
              </a:lnSpc>
            </a:pPr>
            <a:r>
              <a:rPr lang="en-US" sz="900" i="1" smtClean="0"/>
              <a:t>(CALM, Towards a Biodiversity Conservation Strategy for WA 2004)</a:t>
            </a:r>
            <a:endParaRPr lang="en-US" sz="900" smtClean="0"/>
          </a:p>
          <a:p>
            <a:pPr eaLnBrk="1" hangingPunct="1">
              <a:lnSpc>
                <a:spcPct val="80000"/>
              </a:lnSpc>
            </a:pPr>
            <a:r>
              <a:rPr lang="en-US" sz="900" i="1" smtClean="0">
                <a:hlinkClick r:id="rId4"/>
              </a:rPr>
              <a:t>http://www.calm.wa.gov.au/haveyoursay/pdf_files/biodiversity_draft_lores.pdf</a:t>
            </a:r>
            <a:r>
              <a:rPr lang="en-US" sz="900" smtClean="0"/>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0221CC6F-9BA4-4C02-943F-8CAB1F0C13EB}" type="slidenum">
              <a:rPr lang="en-AU"/>
              <a:pPr/>
              <a:t>24</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AU" smtClean="0"/>
              <a:t>Being seen as more and more important by people</a:t>
            </a:r>
          </a:p>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6EEA6CB6-3D86-423B-AEBB-4A023BA0972B}" type="slidenum">
              <a:rPr lang="en-AU"/>
              <a:pPr/>
              <a:t>25</a:t>
            </a:fld>
            <a:endParaRPr lang="en-AU"/>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r>
              <a:rPr lang="en-AU" smtClean="0"/>
              <a:t>Everyone to read to selves</a:t>
            </a:r>
          </a:p>
          <a:p>
            <a:pPr eaLnBrk="1" hangingPunct="1"/>
            <a:r>
              <a:rPr lang="en-AU" smtClean="0"/>
              <a:t>Ask for comments or responses</a:t>
            </a:r>
          </a:p>
          <a:p>
            <a:pPr eaLnBrk="1" hangingPunct="1"/>
            <a:r>
              <a:rPr lang="en-AU" smtClean="0"/>
              <a:t>Tim will talk to – Keep it positive</a:t>
            </a:r>
          </a:p>
          <a:p>
            <a:pPr eaLnBrk="1" hangingPunct="1"/>
            <a:r>
              <a:rPr lang="en-AU" smtClean="0"/>
              <a:t>Shani to power of listening to each other, not letting one person dominate (sometimes may have to save questions)</a:t>
            </a: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B4916A3-D765-401E-8740-F70A86A35DCA}" type="slidenum">
              <a:rPr lang="en-AU"/>
              <a:pPr/>
              <a:t>26</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AU" smtClean="0"/>
              <a:t>Refer people to page 4 of their Participant’s Guide</a:t>
            </a:r>
          </a:p>
          <a:p>
            <a:pPr eaLnBrk="1" hangingPunct="1"/>
            <a:r>
              <a:rPr lang="en-AU" smtClean="0"/>
              <a:t>We will try to cover all the areas, but some in more depth than others</a:t>
            </a:r>
          </a:p>
          <a:p>
            <a:pPr eaLnBrk="1" hangingPunct="1"/>
            <a:r>
              <a:rPr lang="en-AU" smtClean="0"/>
              <a:t>Next week is pretty set and we have laid out some ideas but the content is largely up to you</a:t>
            </a:r>
          </a:p>
          <a:p>
            <a:pPr eaLnBrk="1" hangingPunct="1"/>
            <a:endParaRPr lang="en-AU"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F495A6B-3206-4280-8EE4-435D3275D0DC}" type="slidenum">
              <a:rPr lang="en-AU"/>
              <a:pPr/>
              <a:t>27</a:t>
            </a:fld>
            <a:endParaRPr lang="en-AU"/>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r>
              <a:rPr lang="en-AU" smtClean="0"/>
              <a:t>Note guest speakers  explain who etc</a:t>
            </a:r>
          </a:p>
          <a:p>
            <a:pPr eaLnBrk="1" hangingPunct="1"/>
            <a:r>
              <a:rPr lang="en-AU" smtClean="0"/>
              <a:t>– all have been tentatively booked but can change</a:t>
            </a:r>
          </a:p>
          <a:p>
            <a:pPr eaLnBrk="1" hangingPunct="1"/>
            <a:r>
              <a:rPr lang="en-AU" smtClean="0"/>
              <a:t>Major topics ensure we are looking at environment, economics, social etc but what is contained in each can be up to the group.</a:t>
            </a:r>
          </a:p>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C356D25-79F7-4DD0-A098-C8DEF58FAB68}" type="slidenum">
              <a:rPr lang="en-AU"/>
              <a:pPr/>
              <a:t>28</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r>
              <a:rPr lang="en-AU" smtClean="0"/>
              <a:t>Rotating Groups – sheets with major topics and post it notes with “ideas” for what can be covered</a:t>
            </a:r>
          </a:p>
          <a:p>
            <a:pPr eaLnBrk="1" hangingPunct="1"/>
            <a:r>
              <a:rPr lang="en-AU" smtClean="0"/>
              <a:t>Explain how the sheets around the room will work </a:t>
            </a:r>
          </a:p>
          <a:p>
            <a:pPr eaLnBrk="1" hangingPunct="1"/>
            <a:r>
              <a:rPr lang="en-AU" smtClean="0"/>
              <a:t>Get a cuppa, look at each one</a:t>
            </a:r>
          </a:p>
          <a:p>
            <a:pPr eaLnBrk="1" hangingPunct="1"/>
            <a:r>
              <a:rPr lang="en-AU" smtClean="0"/>
              <a:t>Use our suggestions on stick its to add to sheet or write your own stick it</a:t>
            </a:r>
          </a:p>
          <a:p>
            <a:pPr eaLnBrk="1" hangingPunct="1"/>
            <a:r>
              <a:rPr lang="en-AU" smtClean="0"/>
              <a:t>Tick or cross if you agree or disagree</a:t>
            </a:r>
          </a:p>
          <a:p>
            <a:pPr eaLnBrk="1" hangingPunct="1"/>
            <a:endParaRPr lang="en-AU" smtClean="0"/>
          </a:p>
          <a:p>
            <a:pPr eaLnBrk="1" hangingPunct="1"/>
            <a:r>
              <a:rPr lang="en-AU" smtClean="0"/>
              <a:t>If you have a need but don’t know where to put it, write it on a stick it and come and see us!</a:t>
            </a:r>
          </a:p>
          <a:p>
            <a:pPr eaLnBrk="1" hangingPunct="1"/>
            <a:endParaRPr lang="en-AU" smtClean="0"/>
          </a:p>
          <a:p>
            <a:pPr eaLnBrk="1" hangingPunct="1"/>
            <a:r>
              <a:rPr lang="en-AU" smtClean="0"/>
              <a:t>After break quick review of areas etc</a:t>
            </a:r>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F9EFF177-2DEB-4DEB-9D1F-B3D9403F5D58}" type="slidenum">
              <a:rPr lang="en-AU"/>
              <a:pPr/>
              <a:t>30</a:t>
            </a:fld>
            <a:endParaRPr lang="en-AU"/>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r>
              <a:rPr lang="en-AU" smtClean="0"/>
              <a:t>The biggest part of LS for us was the way it encouraged us to change things about the way we operated in the world.</a:t>
            </a:r>
          </a:p>
          <a:p>
            <a:pPr eaLnBrk="1" hangingPunct="1"/>
            <a:r>
              <a:rPr lang="en-AU" smtClean="0"/>
              <a:t>Some of the changes were little, some significant.</a:t>
            </a:r>
          </a:p>
          <a:p>
            <a:pPr eaLnBrk="1" hangingPunct="1"/>
            <a:r>
              <a:rPr lang="en-AU" smtClean="0"/>
              <a:t>Great to be part of a supportive group to do that in!</a:t>
            </a:r>
          </a:p>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SHANI</a:t>
            </a:r>
            <a:br>
              <a:rPr lang="en-AU" dirty="0" smtClean="0"/>
            </a:br>
            <a:r>
              <a:rPr lang="en-AU" dirty="0" smtClean="0"/>
              <a:t>Living Smarties – once a month</a:t>
            </a:r>
          </a:p>
          <a:p>
            <a:r>
              <a:rPr lang="en-AU" dirty="0" smtClean="0"/>
              <a:t>Get together share what been</a:t>
            </a:r>
            <a:r>
              <a:rPr lang="en-AU" baseline="0" dirty="0" smtClean="0"/>
              <a:t> up to </a:t>
            </a:r>
          </a:p>
          <a:p>
            <a:r>
              <a:rPr lang="en-AU" baseline="0" dirty="0" smtClean="0"/>
              <a:t>Hear from a local</a:t>
            </a:r>
          </a:p>
          <a:p>
            <a:r>
              <a:rPr lang="en-AU" baseline="0" dirty="0" err="1" smtClean="0"/>
              <a:t>Eg</a:t>
            </a:r>
            <a:r>
              <a:rPr lang="en-AU" baseline="0" dirty="0" smtClean="0"/>
              <a:t> waste, body care, office, chooks, preserving</a:t>
            </a:r>
          </a:p>
          <a:p>
            <a:endParaRPr lang="en-AU" baseline="0" dirty="0" smtClean="0"/>
          </a:p>
          <a:p>
            <a:r>
              <a:rPr lang="en-AU" baseline="0" dirty="0" smtClean="0"/>
              <a:t>Works to support post LS and encourage people to do a course</a:t>
            </a:r>
          </a:p>
          <a:p>
            <a:endParaRPr lang="en-AU" baseline="0" dirty="0" smtClean="0"/>
          </a:p>
          <a:p>
            <a:r>
              <a:rPr lang="en-AU" baseline="0" dirty="0" smtClean="0"/>
              <a:t>Those done course more proactive attitude</a:t>
            </a:r>
          </a:p>
          <a:p>
            <a:endParaRPr lang="en-AU" dirty="0"/>
          </a:p>
        </p:txBody>
      </p:sp>
      <p:sp>
        <p:nvSpPr>
          <p:cNvPr id="4" name="Slide Number Placeholder 3"/>
          <p:cNvSpPr>
            <a:spLocks noGrp="1"/>
          </p:cNvSpPr>
          <p:nvPr>
            <p:ph type="sldNum" sz="quarter" idx="10"/>
          </p:nvPr>
        </p:nvSpPr>
        <p:spPr/>
        <p:txBody>
          <a:bodyPr/>
          <a:lstStyle/>
          <a:p>
            <a:fld id="{19DC85AB-EC16-4AD0-9705-07FBCDC5BEB6}" type="slidenum">
              <a:rPr lang="en-AU" smtClean="0">
                <a:solidFill>
                  <a:prstClr val="black"/>
                </a:solidFill>
              </a:rPr>
              <a:pPr/>
              <a:t>6</a:t>
            </a:fld>
            <a:endParaRPr lang="en-AU">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FE4D103-2EE7-4695-90CB-386C506DB3E0}" type="slidenum">
              <a:rPr lang="en-AU"/>
              <a:pPr/>
              <a:t>31</a:t>
            </a:fld>
            <a:endParaRPr lang="en-AU"/>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r>
              <a:rPr lang="en-AU" smtClean="0"/>
              <a:t>What is it – the Prefrontal cortex – responsible for reasoning and forward planning</a:t>
            </a:r>
          </a:p>
          <a:p>
            <a:pPr eaLnBrk="1" hangingPunct="1"/>
            <a:endParaRPr lang="en-AU" smtClean="0"/>
          </a:p>
          <a:p>
            <a:pPr eaLnBrk="1" hangingPunct="1"/>
            <a:r>
              <a:rPr lang="en-AU" smtClean="0"/>
              <a:t>The human mind, like no other, has the ability to create different scenarios and plot a course towards an envisioned future.</a:t>
            </a:r>
          </a:p>
          <a:p>
            <a:pPr eaLnBrk="1" hangingPunct="1"/>
            <a:endParaRPr lang="en-AU" smtClean="0"/>
          </a:p>
          <a:p>
            <a:pPr eaLnBrk="1" hangingPunct="1"/>
            <a:r>
              <a:rPr lang="en-AU" smtClean="0"/>
              <a:t>So – we have the brains for long term planning in regards to our environment and sustainability</a:t>
            </a:r>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C299114A-12F3-4434-AE35-4C90EC51F532}" type="slidenum">
              <a:rPr lang="en-AU"/>
              <a:pPr/>
              <a:t>32</a:t>
            </a:fld>
            <a:endParaRPr lang="en-AU"/>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r>
              <a:rPr lang="en-AU" smtClean="0"/>
              <a:t>Most of the work that our brains do is behind the scenes</a:t>
            </a:r>
          </a:p>
          <a:p>
            <a:pPr eaLnBrk="1" hangingPunct="1"/>
            <a:r>
              <a:rPr lang="en-AU" smtClean="0"/>
              <a:t>And there are some useful things to know </a:t>
            </a:r>
          </a:p>
          <a:p>
            <a:pPr eaLnBrk="1" hangingPunct="1">
              <a:buFontTx/>
              <a:buChar char="-"/>
            </a:pPr>
            <a:r>
              <a:rPr lang="en-AU" smtClean="0"/>
              <a:t>Our subconscious believes everything as fact (eg dream, fears etc)</a:t>
            </a:r>
          </a:p>
          <a:p>
            <a:pPr eaLnBrk="1" hangingPunct="1">
              <a:buFontTx/>
              <a:buChar char="-"/>
            </a:pPr>
            <a:r>
              <a:rPr lang="en-AU" smtClean="0"/>
              <a:t>It takes the language you use literally (I am stupid, I will try to . . .)</a:t>
            </a:r>
          </a:p>
          <a:p>
            <a:pPr eaLnBrk="1" hangingPunct="1">
              <a:buFontTx/>
              <a:buChar char="-"/>
            </a:pPr>
            <a:r>
              <a:rPr lang="en-AU" smtClean="0"/>
              <a:t>It takes direction from the conscious mind</a:t>
            </a:r>
          </a:p>
          <a:p>
            <a:pPr eaLnBrk="1" hangingPunct="1">
              <a:buFontTx/>
              <a:buChar char="-"/>
            </a:pPr>
            <a:r>
              <a:rPr lang="en-AU" smtClean="0"/>
              <a:t>Works on repetition and reinforcement</a:t>
            </a:r>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4A7D6FA9-3D2A-4FE7-9BB7-145DD6C15EB3}" type="slidenum">
              <a:rPr lang="en-AU"/>
              <a:pPr/>
              <a:t>33</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AU" smtClean="0"/>
              <a:t>Given what we just learnt</a:t>
            </a:r>
          </a:p>
          <a:p>
            <a:pPr eaLnBrk="1" hangingPunct="1"/>
            <a:r>
              <a:rPr lang="en-AU" smtClean="0"/>
              <a:t>Basically some good tools are</a:t>
            </a:r>
          </a:p>
          <a:p>
            <a:pPr eaLnBrk="1" hangingPunct="1">
              <a:buFontTx/>
              <a:buChar char="-"/>
            </a:pPr>
            <a:r>
              <a:rPr lang="en-AU" smtClean="0"/>
              <a:t>Goal setting (use precortex to plan for the future)</a:t>
            </a:r>
          </a:p>
          <a:p>
            <a:pPr eaLnBrk="1" hangingPunct="1">
              <a:buFontTx/>
              <a:buChar char="-"/>
            </a:pPr>
            <a:r>
              <a:rPr lang="en-AU" smtClean="0"/>
              <a:t>Positive language, affirmations and people (give eg of walking on the beach – touching rock and thinking three things to be grateful for)</a:t>
            </a:r>
          </a:p>
          <a:p>
            <a:pPr eaLnBrk="1" hangingPunct="1">
              <a:buFontTx/>
              <a:buChar char="-"/>
            </a:pPr>
            <a:r>
              <a:rPr lang="en-AU" smtClean="0"/>
              <a:t>Visualisations – trick your brain into seeing what you want</a:t>
            </a:r>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77722D60-07EE-4FF4-92A9-266DB212112B}" type="slidenum">
              <a:rPr lang="en-AU"/>
              <a:pPr/>
              <a:t>34</a:t>
            </a:fld>
            <a:endParaRPr lang="en-AU"/>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r>
              <a:rPr lang="en-AU" smtClean="0"/>
              <a:t>(This might be one for homework if not time)</a:t>
            </a:r>
          </a:p>
          <a:p>
            <a:pPr eaLnBrk="1" hangingPunct="1"/>
            <a:r>
              <a:rPr lang="en-AU" smtClean="0"/>
              <a:t>Where would you like to be in five years time?</a:t>
            </a:r>
          </a:p>
          <a:p>
            <a:pPr eaLnBrk="1" hangingPunct="1"/>
            <a:r>
              <a:rPr lang="en-AU" smtClean="0"/>
              <a:t>What would you like to be doing, working on?</a:t>
            </a:r>
          </a:p>
          <a:p>
            <a:pPr eaLnBrk="1" hangingPunct="1"/>
            <a:r>
              <a:rPr lang="en-AU" smtClean="0"/>
              <a:t>How do you want to live your life?</a:t>
            </a:r>
          </a:p>
          <a:p>
            <a:pPr eaLnBrk="1" hangingPunct="1"/>
            <a:endParaRPr lang="en-AU" smtClean="0"/>
          </a:p>
          <a:p>
            <a:pPr eaLnBrk="1" hangingPunct="1"/>
            <a:r>
              <a:rPr lang="en-AU" smtClean="0"/>
              <a:t>Imagine, draw or write</a:t>
            </a:r>
          </a:p>
          <a:p>
            <a:pPr eaLnBrk="1" hangingPunct="1"/>
            <a:endParaRPr lang="en-AU" smtClean="0"/>
          </a:p>
          <a:p>
            <a:pPr eaLnBrk="1" hangingPunct="1"/>
            <a:r>
              <a:rPr lang="en-AU" smtClean="0"/>
              <a:t>Take 3 minutes and do that now</a:t>
            </a:r>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347E01CE-8D4D-4982-946A-A880E1C85539}" type="slidenum">
              <a:rPr lang="en-AU"/>
              <a:pPr/>
              <a:t>35</a:t>
            </a:fld>
            <a:endParaRPr lang="en-AU"/>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AU" dirty="0" smtClean="0"/>
              <a:t>If time get Tim to write up some negatives</a:t>
            </a:r>
          </a:p>
          <a:p>
            <a:pPr eaLnBrk="1" hangingPunct="1"/>
            <a:r>
              <a:rPr lang="en-AU" dirty="0" smtClean="0"/>
              <a:t>I should , I could, I would, I want, I’ll do my best to, I’ll try</a:t>
            </a:r>
          </a:p>
          <a:p>
            <a:pPr eaLnBrk="1" hangingPunct="1"/>
            <a:endParaRPr lang="en-AU" dirty="0" smtClean="0"/>
          </a:p>
          <a:p>
            <a:pPr eaLnBrk="1" hangingPunct="1"/>
            <a:r>
              <a:rPr lang="en-AU" dirty="0" smtClean="0"/>
              <a:t>And get people to come up with alternatives</a:t>
            </a:r>
          </a:p>
          <a:p>
            <a:pPr eaLnBrk="1" hangingPunct="1"/>
            <a:r>
              <a:rPr lang="en-AU" dirty="0" smtClean="0"/>
              <a:t>Alternatives</a:t>
            </a:r>
          </a:p>
          <a:p>
            <a:pPr eaLnBrk="1" hangingPunct="1"/>
            <a:r>
              <a:rPr lang="en-AU" dirty="0" smtClean="0"/>
              <a:t>I can, I will, I have, I choose</a:t>
            </a:r>
          </a:p>
          <a:p>
            <a:pPr eaLnBrk="1" hangingPunct="1"/>
            <a:endParaRPr lang="en-AU" dirty="0" smtClean="0"/>
          </a:p>
          <a:p>
            <a:pPr eaLnBrk="1" hangingPunct="1"/>
            <a:r>
              <a:rPr lang="en-AU" dirty="0" smtClean="0"/>
              <a:t>Trick your subconscious - use positive words when you set goals</a:t>
            </a:r>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F9D8D4A-47B2-4825-BFFE-F2F12F37FD65}" type="slidenum">
              <a:rPr lang="en-AU"/>
              <a:pPr/>
              <a:t>36</a:t>
            </a:fld>
            <a:endParaRPr lang="en-AU"/>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r>
              <a:rPr lang="en-AU" dirty="0" smtClean="0"/>
              <a:t>Useful to think about</a:t>
            </a:r>
          </a:p>
          <a:p>
            <a:pPr eaLnBrk="1" hangingPunct="1"/>
            <a:r>
              <a:rPr lang="en-AU" dirty="0" smtClean="0"/>
              <a:t>Goal and steps you need to make it happen</a:t>
            </a:r>
          </a:p>
          <a:p>
            <a:pPr eaLnBrk="1" hangingPunct="1"/>
            <a:r>
              <a:rPr lang="en-AU" dirty="0" smtClean="0"/>
              <a:t>Why you want to achieve that goal</a:t>
            </a:r>
          </a:p>
          <a:p>
            <a:pPr eaLnBrk="1" hangingPunct="1"/>
            <a:r>
              <a:rPr lang="en-AU" dirty="0" smtClean="0"/>
              <a:t>When you will achieve it by</a:t>
            </a:r>
          </a:p>
          <a:p>
            <a:pPr eaLnBrk="1" hangingPunct="1"/>
            <a:endParaRPr lang="en-AU" dirty="0" smtClean="0"/>
          </a:p>
          <a:p>
            <a:pPr eaLnBrk="1" hangingPunct="1"/>
            <a:r>
              <a:rPr lang="en-AU" dirty="0" smtClean="0"/>
              <a:t>Goal setting tips ( you will have this as a card)</a:t>
            </a:r>
          </a:p>
          <a:p>
            <a:pPr eaLnBrk="1" hangingPunct="1"/>
            <a:r>
              <a:rPr lang="en-AU" dirty="0" smtClean="0"/>
              <a:t>Use as an example what I set re selling the car</a:t>
            </a:r>
          </a:p>
          <a:p>
            <a:pPr eaLnBrk="1" hangingPunct="1"/>
            <a:endParaRPr lang="en-AU" dirty="0" smtClean="0"/>
          </a:p>
          <a:p>
            <a:pPr eaLnBrk="1" hangingPunct="1"/>
            <a:r>
              <a:rPr lang="en-AU" dirty="0" smtClean="0"/>
              <a:t>Specific – are you clear on what you are working towards</a:t>
            </a:r>
          </a:p>
          <a:p>
            <a:pPr eaLnBrk="1" hangingPunct="1"/>
            <a:r>
              <a:rPr lang="en-AU" dirty="0" smtClean="0"/>
              <a:t>Positive – reinforce what is good , rather than criticise bad</a:t>
            </a:r>
          </a:p>
          <a:p>
            <a:pPr eaLnBrk="1" hangingPunct="1"/>
            <a:r>
              <a:rPr lang="en-AU" dirty="0" smtClean="0"/>
              <a:t>Challenging, yet achievable? Realistic? Small steps are good options</a:t>
            </a:r>
          </a:p>
          <a:p>
            <a:pPr eaLnBrk="1" hangingPunct="1"/>
            <a:r>
              <a:rPr lang="en-AU" dirty="0" smtClean="0"/>
              <a:t>Measurable – will you know you’ve completed it </a:t>
            </a:r>
          </a:p>
          <a:p>
            <a:pPr eaLnBrk="1" hangingPunct="1"/>
            <a:r>
              <a:rPr lang="en-AU" dirty="0" smtClean="0"/>
              <a:t>Flexible? – you may have to adjust what you are doing</a:t>
            </a:r>
          </a:p>
          <a:p>
            <a:pPr eaLnBrk="1" hangingPunct="1"/>
            <a:endParaRPr lang="en-AU" dirty="0" smtClean="0"/>
          </a:p>
          <a:p>
            <a:pPr eaLnBrk="1" hangingPunct="1"/>
            <a:endParaRPr lang="en-AU" dirty="0" smtClean="0"/>
          </a:p>
          <a:p>
            <a:pPr eaLnBrk="1" hangingPunct="1"/>
            <a:r>
              <a:rPr lang="en-AU" dirty="0" smtClean="0"/>
              <a:t>And the amazing thing was that I recently was filing the transfer papers and noticed it was a month to the day from when I set the goal!</a:t>
            </a:r>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6624A94C-1E09-4169-B567-E81189F5CD04}" type="slidenum">
              <a:rPr lang="en-AU"/>
              <a:pPr/>
              <a:t>37</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r>
              <a:rPr lang="en-AU" smtClean="0"/>
              <a:t>Tim is the master goal setter</a:t>
            </a:r>
          </a:p>
          <a:p>
            <a:pPr eaLnBrk="1" hangingPunct="1"/>
            <a:r>
              <a:rPr lang="en-AU" smtClean="0"/>
              <a:t>He will share at this point</a:t>
            </a: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smtClean="0"/>
          </a:p>
        </p:txBody>
      </p:sp>
      <p:sp>
        <p:nvSpPr>
          <p:cNvPr id="4" name="Slide Number Placeholder 3"/>
          <p:cNvSpPr>
            <a:spLocks noGrp="1"/>
          </p:cNvSpPr>
          <p:nvPr>
            <p:ph type="sldNum" sz="quarter" idx="10"/>
          </p:nvPr>
        </p:nvSpPr>
        <p:spPr/>
        <p:txBody>
          <a:bodyPr/>
          <a:lstStyle/>
          <a:p>
            <a:fld id="{19DC85AB-EC16-4AD0-9705-07FBCDC5BEB6}" type="slidenum">
              <a:rPr lang="en-AU" smtClean="0">
                <a:solidFill>
                  <a:prstClr val="black"/>
                </a:solidFill>
              </a:rPr>
              <a:pPr/>
              <a:t>8</a:t>
            </a:fld>
            <a:endParaRPr lang="en-AU">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9DC85AB-EC16-4AD0-9705-07FBCDC5BEB6}" type="slidenum">
              <a:rPr lang="en-AU" smtClean="0">
                <a:solidFill>
                  <a:prstClr val="black"/>
                </a:solidFill>
              </a:rPr>
              <a:pPr/>
              <a:t>9</a:t>
            </a:fld>
            <a:endParaRPr lang="en-AU">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smtClean="0"/>
          </a:p>
        </p:txBody>
      </p:sp>
      <p:sp>
        <p:nvSpPr>
          <p:cNvPr id="4" name="Slide Number Placeholder 3"/>
          <p:cNvSpPr>
            <a:spLocks noGrp="1"/>
          </p:cNvSpPr>
          <p:nvPr>
            <p:ph type="sldNum" sz="quarter" idx="10"/>
          </p:nvPr>
        </p:nvSpPr>
        <p:spPr/>
        <p:txBody>
          <a:bodyPr/>
          <a:lstStyle/>
          <a:p>
            <a:fld id="{19DC85AB-EC16-4AD0-9705-07FBCDC5BEB6}" type="slidenum">
              <a:rPr lang="en-AU" smtClean="0">
                <a:solidFill>
                  <a:prstClr val="black"/>
                </a:solidFill>
              </a:rPr>
              <a:pPr/>
              <a:t>11</a:t>
            </a:fld>
            <a:endParaRPr lang="en-AU">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 </a:t>
            </a:r>
            <a:endParaRPr lang="en-AU" dirty="0"/>
          </a:p>
        </p:txBody>
      </p:sp>
      <p:sp>
        <p:nvSpPr>
          <p:cNvPr id="4" name="Slide Number Placeholder 3"/>
          <p:cNvSpPr>
            <a:spLocks noGrp="1"/>
          </p:cNvSpPr>
          <p:nvPr>
            <p:ph type="sldNum" sz="quarter" idx="10"/>
          </p:nvPr>
        </p:nvSpPr>
        <p:spPr/>
        <p:txBody>
          <a:bodyPr/>
          <a:lstStyle/>
          <a:p>
            <a:fld id="{19DC85AB-EC16-4AD0-9705-07FBCDC5BEB6}" type="slidenum">
              <a:rPr lang="en-AU" smtClean="0">
                <a:solidFill>
                  <a:prstClr val="black"/>
                </a:solidFill>
              </a:rPr>
              <a:pPr/>
              <a:t>12</a:t>
            </a:fld>
            <a:endParaRPr lang="en-AU">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C728D94F-6567-4BBE-8F26-0D2774A85445}" type="slidenum">
              <a:rPr lang="en-AU"/>
              <a:pPr/>
              <a:t>16</a:t>
            </a:fld>
            <a:endParaRPr lang="en-AU"/>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r>
              <a:rPr lang="en-US" smtClean="0">
                <a:cs typeface="Times New Roman" pitchFamily="18" charset="0"/>
              </a:rPr>
              <a:t>Living Smart is different to other environmental education programs in that it does not focus on a single environmental issue but adopts a wholistic approach by looking at environment, lifestyle and community. </a:t>
            </a:r>
          </a:p>
          <a:p>
            <a:pPr eaLnBrk="1" hangingPunct="1"/>
            <a:r>
              <a:rPr lang="en-US" smtClean="0">
                <a:cs typeface="Times New Roman" pitchFamily="18" charset="0"/>
              </a:rPr>
              <a:t> </a:t>
            </a:r>
          </a:p>
          <a:p>
            <a:pPr eaLnBrk="1" hangingPunct="1"/>
            <a:r>
              <a:rPr lang="en-US" smtClean="0">
                <a:cs typeface="Times New Roman" pitchFamily="18" charset="0"/>
              </a:rPr>
              <a:t>It also includes a winning formula to facilitate behaviour change both in the home and community. </a:t>
            </a:r>
          </a:p>
          <a:p>
            <a:pPr eaLnBrk="1" hangingPunct="1"/>
            <a:r>
              <a:rPr lang="en-US" smtClean="0">
                <a:cs typeface="Times New Roman" pitchFamily="18" charset="0"/>
              </a:rPr>
              <a:t> </a:t>
            </a:r>
          </a:p>
          <a:p>
            <a:pPr eaLnBrk="1" hangingPunct="1"/>
            <a:r>
              <a:rPr lang="en-US" smtClean="0">
                <a:cs typeface="Times New Roman" pitchFamily="18" charset="0"/>
              </a:rPr>
              <a:t>What makes Living Smart so unique is that it is a thoroughly researched and evaluated program and has been formed through a unique partnership. Its strength lies in the evaluation process and how the results over time have improved the program and its delivery. The Living Smart program has been developed from the findings of 9 trials.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B5F5C49-8F96-4DEE-806B-D46F5D7A61D3}" type="slidenum">
              <a:rPr lang="en-AU"/>
              <a:pPr/>
              <a:t>17</a:t>
            </a:fld>
            <a:endParaRPr lang="en-AU"/>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smtClean="0">
                <a:cs typeface="Times New Roman" pitchFamily="18" charset="0"/>
              </a:rPr>
              <a:t>The Living Smart partners have pooled resources, time and effort to produce the Living Smart Kit so that other organisations, community groups, individuals and businesses can take Living Smart into their own home, community and workplace.</a:t>
            </a:r>
          </a:p>
          <a:p>
            <a:pPr eaLnBrk="1" hangingPunct="1"/>
            <a:r>
              <a:rPr lang="en-US" smtClean="0">
                <a:cs typeface="Times New Roman" pitchFamily="18" charset="0"/>
              </a:rPr>
              <a:t> </a:t>
            </a:r>
          </a:p>
          <a:p>
            <a:pPr eaLnBrk="1" hangingPunct="1"/>
            <a:r>
              <a:rPr lang="en-US" smtClean="0">
                <a:cs typeface="Times New Roman" pitchFamily="18" charset="0"/>
              </a:rPr>
              <a:t>In running this program, we acknowledge the Living Smart partnership and thank the partners for providing us with the resources and materials to run this exciting initiative.  Without their time, resources and commitment, we would not be able to offer this course.</a:t>
            </a:r>
            <a:r>
              <a:rPr lang="en-AU" smtClean="0"/>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86B2CD13-275A-4415-9AB0-693E55BDFF9B}" type="slidenum">
              <a:rPr lang="en-AU"/>
              <a:pPr/>
              <a:t>18</a:t>
            </a:fld>
            <a:endParaRPr lang="en-AU"/>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AU" smtClean="0"/>
              <a:t>Before we even begin – it is useful to look at what people think sustainability means</a:t>
            </a:r>
          </a:p>
          <a:p>
            <a:pPr eaLnBrk="1" hangingPunct="1"/>
            <a:r>
              <a:rPr lang="en-AU" smtClean="0"/>
              <a:t>Eg Sustainable accommodation in a seaside garden – so what?</a:t>
            </a:r>
          </a:p>
          <a:p>
            <a:pPr eaLnBrk="1" hangingPunct="1"/>
            <a:r>
              <a:rPr lang="en-AU" smtClean="0"/>
              <a:t>Placemat activity – record individual ideas first, then come to a consensus as a group about what sustainability means.</a:t>
            </a:r>
          </a:p>
          <a:p>
            <a:pPr eaLnBrk="1" hangingPunct="1"/>
            <a:r>
              <a:rPr lang="en-AU" smtClean="0"/>
              <a:t>Note your consensus in the middle</a:t>
            </a:r>
          </a:p>
          <a:p>
            <a:pPr eaLnBrk="1" hangingPunct="1"/>
            <a:r>
              <a:rPr lang="en-AU" smtClean="0"/>
              <a:t>Share your group definition with the larger group.</a:t>
            </a:r>
          </a:p>
          <a:p>
            <a:pPr eaLnBrk="1" hangingPunct="1"/>
            <a:r>
              <a:rPr lang="en-AU" smtClean="0"/>
              <a:t>(Don’t worry if groups don’t reach consensus – the discussion could be just as valuable!)</a:t>
            </a:r>
          </a:p>
          <a:p>
            <a:pPr eaLnBrk="1" hangingPunct="1"/>
            <a:r>
              <a:rPr lang="en-AU" smtClean="0"/>
              <a:t>Discuss and comment</a:t>
            </a: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76C10DB3-01CB-43ED-86CE-D5AAE7F3FAFB}" type="slidenum">
              <a:rPr lang="en-AU"/>
              <a:pPr>
                <a:defRPr/>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AC3510F4-0C6C-45D0-BEAB-E04C8BAA3FFE}" type="slidenum">
              <a:rPr lang="en-AU"/>
              <a:pPr>
                <a:defRPr/>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381000"/>
            <a:ext cx="200025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84835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61825309-5722-423F-8439-C6607CD1A746}" type="slidenum">
              <a:rPr lang="en-AU"/>
              <a:pPr>
                <a:defRPr/>
              </a:pPr>
              <a:t>‹#›</a:t>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600200" y="1905000"/>
            <a:ext cx="34671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19700" y="1905000"/>
            <a:ext cx="34671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pPr>
              <a:defRPr/>
            </a:pPr>
            <a:r>
              <a:rPr lang="en-US"/>
              <a:t>Slide </a:t>
            </a:r>
            <a:fld id="{5440D3F9-CFB2-4226-AA1F-F98AF49DF7C7}" type="slidenum">
              <a:rPr lang="en-AU"/>
              <a:pPr>
                <a:defRPr/>
              </a:pPr>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600200" y="1905000"/>
            <a:ext cx="70866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16A6FAC4-0EF5-4DF8-AB97-6929D8B34FB2}" type="slidenum">
              <a:rPr lang="en-AU"/>
              <a:pPr>
                <a:defRPr/>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12B06211-03CF-4E18-927F-B25984208E5D}" type="slidenum">
              <a:rPr lang="en-AU"/>
              <a:pPr>
                <a:defRPr/>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7929969A-E08D-48D5-8EA3-C6E4E680AEEC}" type="slidenum">
              <a:rPr lang="en-AU"/>
              <a:pPr>
                <a:defRPr/>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1905000"/>
            <a:ext cx="34671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19700" y="1905000"/>
            <a:ext cx="34671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pPr>
              <a:defRPr/>
            </a:pPr>
            <a:r>
              <a:rPr lang="en-US"/>
              <a:t>Slide </a:t>
            </a:r>
            <a:fld id="{66909766-D0DE-4759-9405-D79EA0391C9B}" type="slidenum">
              <a:rPr lang="en-AU"/>
              <a:pPr>
                <a:defRPr/>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AU"/>
          </a:p>
        </p:txBody>
      </p:sp>
      <p:sp>
        <p:nvSpPr>
          <p:cNvPr id="8" name="Rectangle 5"/>
          <p:cNvSpPr>
            <a:spLocks noGrp="1" noChangeArrowheads="1"/>
          </p:cNvSpPr>
          <p:nvPr>
            <p:ph type="ftr" sz="quarter" idx="11"/>
          </p:nvPr>
        </p:nvSpPr>
        <p:spPr>
          <a:ln/>
        </p:spPr>
        <p:txBody>
          <a:bodyPr/>
          <a:lstStyle>
            <a:lvl1pPr>
              <a:defRPr/>
            </a:lvl1pPr>
          </a:lstStyle>
          <a:p>
            <a:pPr>
              <a:defRPr/>
            </a:pPr>
            <a:endParaRPr lang="en-AU"/>
          </a:p>
        </p:txBody>
      </p:sp>
      <p:sp>
        <p:nvSpPr>
          <p:cNvPr id="9" name="Rectangle 6"/>
          <p:cNvSpPr>
            <a:spLocks noGrp="1" noChangeArrowheads="1"/>
          </p:cNvSpPr>
          <p:nvPr>
            <p:ph type="sldNum" sz="quarter" idx="12"/>
          </p:nvPr>
        </p:nvSpPr>
        <p:spPr>
          <a:ln/>
        </p:spPr>
        <p:txBody>
          <a:bodyPr/>
          <a:lstStyle>
            <a:lvl1pPr>
              <a:defRPr/>
            </a:lvl1pPr>
          </a:lstStyle>
          <a:p>
            <a:pPr>
              <a:defRPr/>
            </a:pPr>
            <a:r>
              <a:rPr lang="en-US"/>
              <a:t>Slide </a:t>
            </a:r>
            <a:fld id="{7D326EDA-142F-45FF-A622-E8029D8C6C39}" type="slidenum">
              <a:rPr lang="en-AU"/>
              <a:pPr>
                <a:defRPr/>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AU"/>
          </a:p>
        </p:txBody>
      </p:sp>
      <p:sp>
        <p:nvSpPr>
          <p:cNvPr id="4" name="Rectangle 5"/>
          <p:cNvSpPr>
            <a:spLocks noGrp="1" noChangeArrowheads="1"/>
          </p:cNvSpPr>
          <p:nvPr>
            <p:ph type="ftr" sz="quarter" idx="11"/>
          </p:nvPr>
        </p:nvSpPr>
        <p:spPr>
          <a:ln/>
        </p:spPr>
        <p:txBody>
          <a:bodyPr/>
          <a:lstStyle>
            <a:lvl1pPr>
              <a:defRPr/>
            </a:lvl1pPr>
          </a:lstStyle>
          <a:p>
            <a:pPr>
              <a:defRPr/>
            </a:pPr>
            <a:endParaRPr lang="en-AU"/>
          </a:p>
        </p:txBody>
      </p:sp>
      <p:sp>
        <p:nvSpPr>
          <p:cNvPr id="5" name="Rectangle 6"/>
          <p:cNvSpPr>
            <a:spLocks noGrp="1" noChangeArrowheads="1"/>
          </p:cNvSpPr>
          <p:nvPr>
            <p:ph type="sldNum" sz="quarter" idx="12"/>
          </p:nvPr>
        </p:nvSpPr>
        <p:spPr>
          <a:ln/>
        </p:spPr>
        <p:txBody>
          <a:bodyPr/>
          <a:lstStyle>
            <a:lvl1pPr>
              <a:defRPr/>
            </a:lvl1pPr>
          </a:lstStyle>
          <a:p>
            <a:pPr>
              <a:defRPr/>
            </a:pPr>
            <a:r>
              <a:rPr lang="en-US"/>
              <a:t>Slide </a:t>
            </a:r>
            <a:fld id="{247803DA-88FB-476E-9DD0-27E80172896B}" type="slidenum">
              <a:rPr lang="en-AU"/>
              <a:pPr>
                <a:defRPr/>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AU"/>
          </a:p>
        </p:txBody>
      </p:sp>
      <p:sp>
        <p:nvSpPr>
          <p:cNvPr id="3" name="Rectangle 5"/>
          <p:cNvSpPr>
            <a:spLocks noGrp="1" noChangeArrowheads="1"/>
          </p:cNvSpPr>
          <p:nvPr>
            <p:ph type="ftr" sz="quarter" idx="11"/>
          </p:nvPr>
        </p:nvSpPr>
        <p:spPr>
          <a:ln/>
        </p:spPr>
        <p:txBody>
          <a:bodyPr/>
          <a:lstStyle>
            <a:lvl1pPr>
              <a:defRPr/>
            </a:lvl1pPr>
          </a:lstStyle>
          <a:p>
            <a:pPr>
              <a:defRPr/>
            </a:pPr>
            <a:endParaRPr lang="en-AU"/>
          </a:p>
        </p:txBody>
      </p:sp>
      <p:sp>
        <p:nvSpPr>
          <p:cNvPr id="4" name="Rectangle 6"/>
          <p:cNvSpPr>
            <a:spLocks noGrp="1" noChangeArrowheads="1"/>
          </p:cNvSpPr>
          <p:nvPr>
            <p:ph type="sldNum" sz="quarter" idx="12"/>
          </p:nvPr>
        </p:nvSpPr>
        <p:spPr>
          <a:ln/>
        </p:spPr>
        <p:txBody>
          <a:bodyPr/>
          <a:lstStyle>
            <a:lvl1pPr>
              <a:defRPr/>
            </a:lvl1pPr>
          </a:lstStyle>
          <a:p>
            <a:pPr>
              <a:defRPr/>
            </a:pPr>
            <a:r>
              <a:rPr lang="en-US"/>
              <a:t>Slide </a:t>
            </a:r>
            <a:fld id="{E7D1879C-4786-4453-AC22-B3957C368354}" type="slidenum">
              <a:rPr lang="en-AU"/>
              <a:pPr>
                <a:defRPr/>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pPr>
              <a:defRPr/>
            </a:pPr>
            <a:r>
              <a:rPr lang="en-US"/>
              <a:t>Slide </a:t>
            </a:r>
            <a:fld id="{EF3172E1-388C-403F-B669-7F2339D4B5F2}" type="slidenum">
              <a:rPr lang="en-AU"/>
              <a:pPr>
                <a:defRPr/>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pPr>
              <a:defRPr/>
            </a:pPr>
            <a:r>
              <a:rPr lang="en-US"/>
              <a:t>Slide </a:t>
            </a:r>
            <a:fld id="{B996CD9A-48A4-47AF-91E8-1CE811A203DC}" type="slidenum">
              <a:rPr lang="en-AU"/>
              <a:pPr>
                <a:defRPr/>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3810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smtClean="0"/>
              <a:t>Click to edit Master title style</a:t>
            </a:r>
          </a:p>
        </p:txBody>
      </p:sp>
      <p:sp>
        <p:nvSpPr>
          <p:cNvPr id="2051" name="Rectangle 3"/>
          <p:cNvSpPr>
            <a:spLocks noGrp="1" noChangeArrowheads="1"/>
          </p:cNvSpPr>
          <p:nvPr>
            <p:ph type="body" idx="1"/>
          </p:nvPr>
        </p:nvSpPr>
        <p:spPr bwMode="auto">
          <a:xfrm>
            <a:off x="1600200" y="1905000"/>
            <a:ext cx="70866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AU"/>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AU"/>
          </a:p>
        </p:txBody>
      </p:sp>
      <p:sp>
        <p:nvSpPr>
          <p:cNvPr id="1030" name="Rectangle 6"/>
          <p:cNvSpPr>
            <a:spLocks noGrp="1" noChangeArrowheads="1"/>
          </p:cNvSpPr>
          <p:nvPr>
            <p:ph type="sldNum" sz="quarter" idx="4"/>
          </p:nvPr>
        </p:nvSpPr>
        <p:spPr bwMode="auto">
          <a:xfrm>
            <a:off x="6705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smtClean="0">
                <a:latin typeface="+mn-lt"/>
              </a:defRPr>
            </a:lvl1pPr>
          </a:lstStyle>
          <a:p>
            <a:pPr>
              <a:defRPr/>
            </a:pPr>
            <a:r>
              <a:rPr lang="en-US"/>
              <a:t>Slide </a:t>
            </a:r>
            <a:fld id="{DE37B8E5-4B8C-45DE-B835-24AA40E6827A}" type="slidenum">
              <a:rPr lang="en-AU"/>
              <a:pPr>
                <a:defRPr/>
              </a:pPr>
              <a:t>‹#›</a:t>
            </a:fld>
            <a:endParaRPr lang="en-AU"/>
          </a:p>
        </p:txBody>
      </p:sp>
      <p:pic>
        <p:nvPicPr>
          <p:cNvPr id="2055" name="Picture 9" descr="LivingSmart_logo-2lines &amp; no byline"/>
          <p:cNvPicPr>
            <a:picLocks noChangeAspect="1" noChangeArrowheads="1"/>
          </p:cNvPicPr>
          <p:nvPr userDrawn="1"/>
        </p:nvPicPr>
        <p:blipFill>
          <a:blip r:embed="rId15" cstate="print"/>
          <a:srcRect/>
          <a:stretch>
            <a:fillRect/>
          </a:stretch>
        </p:blipFill>
        <p:spPr bwMode="auto">
          <a:xfrm>
            <a:off x="228600" y="6096000"/>
            <a:ext cx="1295400" cy="539750"/>
          </a:xfrm>
          <a:prstGeom prst="rect">
            <a:avLst/>
          </a:prstGeom>
          <a:noFill/>
          <a:ln w="9525">
            <a:noFill/>
            <a:miter lim="800000"/>
            <a:headEnd/>
            <a:tailEnd/>
          </a:ln>
        </p:spPr>
      </p:pic>
      <p:pic>
        <p:nvPicPr>
          <p:cNvPr id="2056" name="Picture 10" descr="pics_ch1"/>
          <p:cNvPicPr>
            <a:picLocks noChangeAspect="1" noChangeArrowheads="1"/>
          </p:cNvPicPr>
          <p:nvPr userDrawn="1"/>
        </p:nvPicPr>
        <p:blipFill>
          <a:blip r:embed="rId16" cstate="print"/>
          <a:srcRect/>
          <a:stretch>
            <a:fillRect/>
          </a:stretch>
        </p:blipFill>
        <p:spPr bwMode="auto">
          <a:xfrm>
            <a:off x="76200" y="1524000"/>
            <a:ext cx="1447800" cy="43243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defRPr>
      </a:lvl2pPr>
      <a:lvl3pPr algn="ctr" rtl="0" eaLnBrk="0" fontAlgn="base" hangingPunct="0">
        <a:spcBef>
          <a:spcPct val="0"/>
        </a:spcBef>
        <a:spcAft>
          <a:spcPct val="0"/>
        </a:spcAft>
        <a:defRPr sz="4400">
          <a:solidFill>
            <a:schemeClr val="tx2"/>
          </a:solidFill>
          <a:latin typeface="Gill Sans MT" pitchFamily="34" charset="0"/>
        </a:defRPr>
      </a:lvl3pPr>
      <a:lvl4pPr algn="ctr" rtl="0" eaLnBrk="0" fontAlgn="base" hangingPunct="0">
        <a:spcBef>
          <a:spcPct val="0"/>
        </a:spcBef>
        <a:spcAft>
          <a:spcPct val="0"/>
        </a:spcAft>
        <a:defRPr sz="4400">
          <a:solidFill>
            <a:schemeClr val="tx2"/>
          </a:solidFill>
          <a:latin typeface="Gill Sans MT" pitchFamily="34" charset="0"/>
        </a:defRPr>
      </a:lvl4pPr>
      <a:lvl5pPr algn="ctr" rtl="0" eaLnBrk="0" fontAlgn="base" hangingPunct="0">
        <a:spcBef>
          <a:spcPct val="0"/>
        </a:spcBef>
        <a:spcAft>
          <a:spcPct val="0"/>
        </a:spcAft>
        <a:defRPr sz="4400">
          <a:solidFill>
            <a:schemeClr val="tx2"/>
          </a:solidFill>
          <a:latin typeface="Gill Sans MT" pitchFamily="34" charset="0"/>
        </a:defRPr>
      </a:lvl5pPr>
      <a:lvl6pPr marL="457200" algn="ctr" rtl="0" fontAlgn="base">
        <a:spcBef>
          <a:spcPct val="0"/>
        </a:spcBef>
        <a:spcAft>
          <a:spcPct val="0"/>
        </a:spcAft>
        <a:defRPr sz="4400">
          <a:solidFill>
            <a:schemeClr val="tx2"/>
          </a:solidFill>
          <a:latin typeface="Gill Sans MT" pitchFamily="34" charset="0"/>
        </a:defRPr>
      </a:lvl6pPr>
      <a:lvl7pPr marL="914400" algn="ctr" rtl="0" fontAlgn="base">
        <a:spcBef>
          <a:spcPct val="0"/>
        </a:spcBef>
        <a:spcAft>
          <a:spcPct val="0"/>
        </a:spcAft>
        <a:defRPr sz="4400">
          <a:solidFill>
            <a:schemeClr val="tx2"/>
          </a:solidFill>
          <a:latin typeface="Gill Sans MT" pitchFamily="34" charset="0"/>
        </a:defRPr>
      </a:lvl7pPr>
      <a:lvl8pPr marL="1371600" algn="ctr" rtl="0" fontAlgn="base">
        <a:spcBef>
          <a:spcPct val="0"/>
        </a:spcBef>
        <a:spcAft>
          <a:spcPct val="0"/>
        </a:spcAft>
        <a:defRPr sz="4400">
          <a:solidFill>
            <a:schemeClr val="tx2"/>
          </a:solidFill>
          <a:latin typeface="Gill Sans MT" pitchFamily="34" charset="0"/>
        </a:defRPr>
      </a:lvl8pPr>
      <a:lvl9pPr marL="1828800" algn="ctr" rtl="0" fontAlgn="base">
        <a:spcBef>
          <a:spcPct val="0"/>
        </a:spcBef>
        <a:spcAft>
          <a:spcPct val="0"/>
        </a:spcAft>
        <a:defRPr sz="4400">
          <a:solidFill>
            <a:schemeClr val="tx2"/>
          </a:solidFill>
          <a:latin typeface="Gill Sans MT"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www.livingsmart.org.au/"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images.google.com.au/imgres?imgurl=http://www.masternewmedia.org/images/planning-choice-among-multiple-roads_id267012_size350.jpg&amp;imgrefurl=http://www.masternewmedia.org/design_planning/communication-strategy/guidelines-for-strategic-collaborative-communication-project-development-RItalia-20070331.htm&amp;h=389&amp;w=350&amp;sz=18&amp;hl=en&amp;start=1&amp;sig2=XOgCkFu7Kccg3sVGUTFG4g&amp;tbnid=7zoEgyueILrhnM:&amp;tbnh=123&amp;tbnw=111&amp;ei=p7--R8CQO4KigAOwrqCNAw&amp;prev=/images?q=choice&amp;gbv=2&amp;hl=en&amp;sa=G"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InterVideo%20WinDVD.lnk"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http://images.google.com.au/imgres?imgurl=http://www.burns-pet-nutrition.co.uk/Images/cat5.jpg&amp;imgrefurl=http://www.burns-pet-nutrition.co.uk/Cat_issues.htm&amp;h=300&amp;w=400&amp;sz=38&amp;hl=en&amp;start=5&amp;sig2=BfmfEOYECqW_L_TIE140aw&amp;tbnid=mXQ1cb6GJlI10M:&amp;tbnh=93&amp;tbnw=124&amp;ei=PSC-R5PIIqrUpgTTp9nnDQ&amp;prev=/images?q=cat&amp;gbv=2&amp;hl=en&amp;sa=G" TargetMode="External"/><Relationship Id="rId7" Type="http://schemas.openxmlformats.org/officeDocument/2006/relationships/hyperlink" Target="http://images.google.com.au/imgres?imgurl=http://www.cs.rochester.edu/research/vision/people/vision_people.jpg&amp;imgrefurl=http://www.cs.rochester.edu/research/vision/people/&amp;h=460&amp;w=400&amp;sz=33&amp;hl=en&amp;start=1&amp;sig2=QFiIFHh1Ve-ctRk0_zbYTg&amp;tbnid=kWH-rMcbhOQtMM:&amp;tbnh=128&amp;tbnw=111&amp;ei=TiG-R6H0C6nopgTR-5noDQ&amp;prev=/images?q=people&amp;gbv=2&amp;hl=en&amp;sa=G"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hyperlink" Target="http://images.google.com.au/imgres?imgurl=http://itre.cis.upenn.edu/~myl/languagelog/archives/chimp.jpg&amp;imgrefurl=http://itre.cis.upenn.edu/~myl/languagelog/archives/000723.html&amp;h=625&amp;w=840&amp;sz=84&amp;hl=en&amp;start=1&amp;sig2=GpbgyZodHqYzrl0lMBrpBQ&amp;tbnid=AyC_yM1Sp6DXGM:&amp;tbnh=108&amp;tbnw=145&amp;ei=jiC-R-iROqnUpgSS05DZDQ&amp;prev=/images?q=chimp&amp;gbv=2&amp;hl=en&amp;sa=G" TargetMode="Externa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5.png"/><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designcouncil.org.uk/DCImages/About%20Design/Design%20Methods/DM_Visualise_Med.jp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hyperlink" Target="http://themiddleeastinterest.files.wordpress.com/2007/03/positive.jp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oleObject" Target="file:///C:\Documents%20and%20Settings\User\Desktop\Living%20Smarties\conference\livingsmartiesposter-F-A4%5b1%5d.pdf" TargetMode="Externa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a:t>Slide </a:t>
            </a:r>
            <a:fld id="{2486FEAC-2EC0-48D7-94D4-D91FC2BF210D}" type="slidenum">
              <a:rPr lang="en-AU"/>
              <a:pPr>
                <a:defRPr/>
              </a:pPr>
              <a:t>1</a:t>
            </a:fld>
            <a:endParaRPr lang="en-AU"/>
          </a:p>
        </p:txBody>
      </p:sp>
      <p:sp>
        <p:nvSpPr>
          <p:cNvPr id="4099" name="Rectangle 2"/>
          <p:cNvSpPr>
            <a:spLocks noGrp="1" noChangeArrowheads="1"/>
          </p:cNvSpPr>
          <p:nvPr>
            <p:ph type="title"/>
          </p:nvPr>
        </p:nvSpPr>
        <p:spPr/>
        <p:txBody>
          <a:bodyPr/>
          <a:lstStyle/>
          <a:p>
            <a:pPr eaLnBrk="1" hangingPunct="1"/>
            <a:r>
              <a:rPr lang="en-AU" dirty="0" smtClean="0"/>
              <a:t>Let’s meet </a:t>
            </a:r>
            <a:r>
              <a:rPr lang="en-AU" smtClean="0"/>
              <a:t>each other!</a:t>
            </a:r>
            <a:endParaRPr lang="en-US" dirty="0" smtClean="0"/>
          </a:p>
        </p:txBody>
      </p:sp>
      <p:sp>
        <p:nvSpPr>
          <p:cNvPr id="4100" name="Rectangle 3"/>
          <p:cNvSpPr>
            <a:spLocks noGrp="1" noChangeArrowheads="1"/>
          </p:cNvSpPr>
          <p:nvPr>
            <p:ph type="body" idx="1"/>
          </p:nvPr>
        </p:nvSpPr>
        <p:spPr>
          <a:xfrm>
            <a:off x="1619250" y="1484313"/>
            <a:ext cx="7086600" cy="4824412"/>
          </a:xfrm>
        </p:spPr>
        <p:txBody>
          <a:bodyPr/>
          <a:lstStyle/>
          <a:p>
            <a:pPr eaLnBrk="1" hangingPunct="1">
              <a:buFontTx/>
              <a:buNone/>
            </a:pPr>
            <a:r>
              <a:rPr lang="en-AU" dirty="0" smtClean="0"/>
              <a:t>Have look at your “bingo” sheet</a:t>
            </a:r>
          </a:p>
          <a:p>
            <a:pPr eaLnBrk="1" hangingPunct="1">
              <a:buFontTx/>
              <a:buNone/>
            </a:pPr>
            <a:r>
              <a:rPr lang="en-AU" dirty="0" smtClean="0"/>
              <a:t>Find someone who can address the criteria in each box.</a:t>
            </a:r>
          </a:p>
          <a:p>
            <a:pPr eaLnBrk="1" hangingPunct="1">
              <a:buFontTx/>
              <a:buNone/>
            </a:pPr>
            <a:r>
              <a:rPr lang="en-AU" dirty="0" smtClean="0"/>
              <a:t>Don’t use each person more than once.</a:t>
            </a:r>
          </a:p>
          <a:p>
            <a:pPr eaLnBrk="1" hangingPunct="1">
              <a:buFontTx/>
              <a:buNone/>
            </a:pPr>
            <a:r>
              <a:rPr lang="en-AU" dirty="0" smtClean="0"/>
              <a:t>No group huddles!!</a:t>
            </a:r>
          </a:p>
          <a:p>
            <a:pPr eaLnBrk="1" hangingPunct="1">
              <a:buFontTx/>
              <a:buNone/>
            </a:pPr>
            <a:r>
              <a:rPr lang="en-AU" dirty="0" smtClean="0"/>
              <a:t>Yell bingo when you get all in a row</a:t>
            </a:r>
          </a:p>
          <a:p>
            <a:pPr eaLnBrk="1" hangingPunct="1">
              <a:buFontTx/>
              <a:buNone/>
            </a:pPr>
            <a:r>
              <a:rPr lang="en-AU" dirty="0" smtClean="0"/>
              <a:t>Prize will be given – might not be for fastest though!!</a:t>
            </a:r>
          </a:p>
          <a:p>
            <a:pPr eaLnBrk="1" hangingPunct="1">
              <a:buFontTx/>
              <a:buNone/>
            </a:pP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eb 1 10 050.jpg"/>
          <p:cNvPicPr>
            <a:picLocks noChangeAspect="1"/>
          </p:cNvPicPr>
          <p:nvPr/>
        </p:nvPicPr>
        <p:blipFill>
          <a:blip r:embed="rId2" cstate="print"/>
          <a:stretch>
            <a:fillRect/>
          </a:stretch>
        </p:blipFill>
        <p:spPr>
          <a:xfrm>
            <a:off x="323528" y="404664"/>
            <a:ext cx="3327834" cy="4437112"/>
          </a:xfrm>
          <a:prstGeom prst="rect">
            <a:avLst/>
          </a:prstGeom>
        </p:spPr>
      </p:pic>
      <p:pic>
        <p:nvPicPr>
          <p:cNvPr id="3" name="Picture 2" descr="bee hive making 020.jpg"/>
          <p:cNvPicPr>
            <a:picLocks noChangeAspect="1"/>
          </p:cNvPicPr>
          <p:nvPr/>
        </p:nvPicPr>
        <p:blipFill>
          <a:blip r:embed="rId3" cstate="print"/>
          <a:stretch>
            <a:fillRect/>
          </a:stretch>
        </p:blipFill>
        <p:spPr>
          <a:xfrm>
            <a:off x="4572000" y="332656"/>
            <a:ext cx="4238240" cy="3178680"/>
          </a:xfrm>
          <a:prstGeom prst="rect">
            <a:avLst/>
          </a:prstGeom>
        </p:spPr>
      </p:pic>
      <p:pic>
        <p:nvPicPr>
          <p:cNvPr id="4" name="Picture 3" descr="selling honey feb 2010 (2).jpg"/>
          <p:cNvPicPr>
            <a:picLocks noChangeAspect="1"/>
          </p:cNvPicPr>
          <p:nvPr/>
        </p:nvPicPr>
        <p:blipFill>
          <a:blip r:embed="rId4" cstate="print"/>
          <a:stretch>
            <a:fillRect/>
          </a:stretch>
        </p:blipFill>
        <p:spPr>
          <a:xfrm>
            <a:off x="2195736" y="3212976"/>
            <a:ext cx="4454264" cy="3340698"/>
          </a:xfrm>
          <a:prstGeom prst="rect">
            <a:avLst/>
          </a:prstGeom>
        </p:spPr>
      </p:pic>
      <p:sp>
        <p:nvSpPr>
          <p:cNvPr id="7" name="TextBox 6"/>
          <p:cNvSpPr txBox="1"/>
          <p:nvPr/>
        </p:nvSpPr>
        <p:spPr>
          <a:xfrm>
            <a:off x="6732240" y="4725144"/>
            <a:ext cx="2160240" cy="1446550"/>
          </a:xfrm>
          <a:prstGeom prst="rect">
            <a:avLst/>
          </a:prstGeom>
          <a:noFill/>
        </p:spPr>
        <p:txBody>
          <a:bodyPr wrap="square" rtlCol="0">
            <a:spAutoFit/>
          </a:bodyPr>
          <a:lstStyle/>
          <a:p>
            <a:pPr algn="ctr" fontAlgn="auto">
              <a:spcBef>
                <a:spcPts val="0"/>
              </a:spcBef>
              <a:spcAft>
                <a:spcPts val="0"/>
              </a:spcAft>
            </a:pPr>
            <a:r>
              <a:rPr lang="en-US" sz="4400" dirty="0" smtClean="0">
                <a:latin typeface="Calibri"/>
              </a:rPr>
              <a:t>Hulbert Honey</a:t>
            </a:r>
            <a:endParaRPr lang="en-US" sz="4400" dirty="0">
              <a:latin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87824" y="4221088"/>
            <a:ext cx="3816424" cy="2308324"/>
          </a:xfrm>
          <a:prstGeom prst="rect">
            <a:avLst/>
          </a:prstGeom>
          <a:noFill/>
        </p:spPr>
        <p:txBody>
          <a:bodyPr wrap="square" rtlCol="0">
            <a:spAutoFit/>
          </a:bodyPr>
          <a:lstStyle/>
          <a:p>
            <a:pPr algn="ctr" fontAlgn="auto">
              <a:spcBef>
                <a:spcPts val="0"/>
              </a:spcBef>
              <a:spcAft>
                <a:spcPts val="0"/>
              </a:spcAft>
            </a:pPr>
            <a:r>
              <a:rPr lang="en-US" sz="3600" dirty="0" smtClean="0">
                <a:latin typeface="Calibri"/>
              </a:rPr>
              <a:t>HULBERT</a:t>
            </a:r>
          </a:p>
          <a:p>
            <a:pPr algn="ctr" fontAlgn="auto">
              <a:spcBef>
                <a:spcPts val="0"/>
              </a:spcBef>
              <a:spcAft>
                <a:spcPts val="0"/>
              </a:spcAft>
            </a:pPr>
            <a:r>
              <a:rPr lang="en-US" sz="3600" dirty="0" smtClean="0">
                <a:latin typeface="Calibri"/>
              </a:rPr>
              <a:t> STREET </a:t>
            </a:r>
          </a:p>
          <a:p>
            <a:pPr algn="ctr" fontAlgn="auto">
              <a:spcBef>
                <a:spcPts val="0"/>
              </a:spcBef>
              <a:spcAft>
                <a:spcPts val="0"/>
              </a:spcAft>
            </a:pPr>
            <a:r>
              <a:rPr lang="en-US" sz="3600" dirty="0" smtClean="0">
                <a:latin typeface="Calibri"/>
              </a:rPr>
              <a:t>Sustainability</a:t>
            </a:r>
            <a:r>
              <a:rPr lang="en-US" sz="3600" dirty="0" smtClean="0">
                <a:solidFill>
                  <a:prstClr val="white"/>
                </a:solidFill>
                <a:latin typeface="Calibri"/>
              </a:rPr>
              <a:t> </a:t>
            </a:r>
            <a:r>
              <a:rPr lang="en-US" sz="3600" dirty="0" smtClean="0">
                <a:latin typeface="Calibri"/>
              </a:rPr>
              <a:t>Fiesta</a:t>
            </a:r>
            <a:endParaRPr lang="en-US" sz="3600" dirty="0">
              <a:latin typeface="Calibri"/>
            </a:endParaRPr>
          </a:p>
        </p:txBody>
      </p:sp>
      <p:pic>
        <p:nvPicPr>
          <p:cNvPr id="9" name="Picture 8" descr="teresa (42).jpg"/>
          <p:cNvPicPr>
            <a:picLocks noChangeAspect="1"/>
          </p:cNvPicPr>
          <p:nvPr/>
        </p:nvPicPr>
        <p:blipFill>
          <a:blip r:embed="rId3" cstate="print"/>
          <a:stretch>
            <a:fillRect/>
          </a:stretch>
        </p:blipFill>
        <p:spPr>
          <a:xfrm>
            <a:off x="6012160" y="764704"/>
            <a:ext cx="2905896" cy="4869160"/>
          </a:xfrm>
          <a:prstGeom prst="rect">
            <a:avLst/>
          </a:prstGeom>
        </p:spPr>
      </p:pic>
      <p:pic>
        <p:nvPicPr>
          <p:cNvPr id="8" name="Picture 7" descr="lesley 023.jpg"/>
          <p:cNvPicPr>
            <a:picLocks noChangeAspect="1"/>
          </p:cNvPicPr>
          <p:nvPr/>
        </p:nvPicPr>
        <p:blipFill>
          <a:blip r:embed="rId4" cstate="print"/>
          <a:stretch>
            <a:fillRect/>
          </a:stretch>
        </p:blipFill>
        <p:spPr>
          <a:xfrm>
            <a:off x="1403648" y="332656"/>
            <a:ext cx="4999496" cy="3788936"/>
          </a:xfrm>
          <a:prstGeom prst="rect">
            <a:avLst/>
          </a:prstGeom>
        </p:spPr>
      </p:pic>
      <p:pic>
        <p:nvPicPr>
          <p:cNvPr id="11" name="Picture 10" descr="teresa (40).jpg"/>
          <p:cNvPicPr>
            <a:picLocks noChangeAspect="1"/>
          </p:cNvPicPr>
          <p:nvPr/>
        </p:nvPicPr>
        <p:blipFill>
          <a:blip r:embed="rId5" cstate="print"/>
          <a:stretch>
            <a:fillRect/>
          </a:stretch>
        </p:blipFill>
        <p:spPr>
          <a:xfrm>
            <a:off x="179512" y="2708920"/>
            <a:ext cx="2931790" cy="390905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6136" y="4941168"/>
            <a:ext cx="4392488" cy="1446550"/>
          </a:xfrm>
          <a:prstGeom prst="rect">
            <a:avLst/>
          </a:prstGeom>
          <a:noFill/>
        </p:spPr>
        <p:txBody>
          <a:bodyPr wrap="square" rtlCol="0">
            <a:spAutoFit/>
          </a:bodyPr>
          <a:lstStyle/>
          <a:p>
            <a:pPr fontAlgn="auto">
              <a:spcBef>
                <a:spcPts val="0"/>
              </a:spcBef>
              <a:spcAft>
                <a:spcPts val="0"/>
              </a:spcAft>
            </a:pPr>
            <a:r>
              <a:rPr lang="en-US" sz="4400" dirty="0" smtClean="0">
                <a:latin typeface="Calibri"/>
              </a:rPr>
              <a:t>Shared  </a:t>
            </a:r>
          </a:p>
          <a:p>
            <a:pPr fontAlgn="auto">
              <a:spcBef>
                <a:spcPts val="0"/>
              </a:spcBef>
              <a:spcAft>
                <a:spcPts val="0"/>
              </a:spcAft>
            </a:pPr>
            <a:r>
              <a:rPr lang="en-US" sz="4400" dirty="0" smtClean="0">
                <a:latin typeface="Calibri"/>
              </a:rPr>
              <a:t>Resources</a:t>
            </a:r>
            <a:endParaRPr lang="en-US" sz="4400" dirty="0">
              <a:latin typeface="Calibri"/>
            </a:endParaRPr>
          </a:p>
        </p:txBody>
      </p:sp>
      <p:pic>
        <p:nvPicPr>
          <p:cNvPr id="5" name="Picture 4" descr="new skateboard ramp (13).jpg"/>
          <p:cNvPicPr>
            <a:picLocks noChangeAspect="1"/>
          </p:cNvPicPr>
          <p:nvPr/>
        </p:nvPicPr>
        <p:blipFill>
          <a:blip r:embed="rId3" cstate="print"/>
          <a:stretch>
            <a:fillRect/>
          </a:stretch>
        </p:blipFill>
        <p:spPr>
          <a:xfrm>
            <a:off x="251520" y="2996952"/>
            <a:ext cx="4800533" cy="3600400"/>
          </a:xfrm>
          <a:prstGeom prst="rect">
            <a:avLst/>
          </a:prstGeom>
        </p:spPr>
      </p:pic>
      <p:pic>
        <p:nvPicPr>
          <p:cNvPr id="6" name="Picture 5" descr="mural 075.jpg"/>
          <p:cNvPicPr>
            <a:picLocks noChangeAspect="1"/>
          </p:cNvPicPr>
          <p:nvPr/>
        </p:nvPicPr>
        <p:blipFill>
          <a:blip r:embed="rId4" cstate="print"/>
          <a:stretch>
            <a:fillRect/>
          </a:stretch>
        </p:blipFill>
        <p:spPr>
          <a:xfrm>
            <a:off x="3131840" y="260648"/>
            <a:ext cx="5629632" cy="422222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ural 038.jpg"/>
          <p:cNvPicPr>
            <a:picLocks noChangeAspect="1"/>
          </p:cNvPicPr>
          <p:nvPr/>
        </p:nvPicPr>
        <p:blipFill>
          <a:blip r:embed="rId2" cstate="print"/>
          <a:stretch>
            <a:fillRect/>
          </a:stretch>
        </p:blipFill>
        <p:spPr>
          <a:xfrm>
            <a:off x="0" y="0"/>
            <a:ext cx="9144000" cy="6858000"/>
          </a:xfrm>
          <a:prstGeom prst="rect">
            <a:avLst/>
          </a:prstGeom>
        </p:spPr>
      </p:pic>
      <p:sp>
        <p:nvSpPr>
          <p:cNvPr id="3" name="TextBox 2"/>
          <p:cNvSpPr txBox="1"/>
          <p:nvPr/>
        </p:nvSpPr>
        <p:spPr>
          <a:xfrm>
            <a:off x="2339752" y="908720"/>
            <a:ext cx="6336704" cy="1446550"/>
          </a:xfrm>
          <a:prstGeom prst="rect">
            <a:avLst/>
          </a:prstGeom>
          <a:noFill/>
        </p:spPr>
        <p:txBody>
          <a:bodyPr wrap="square" rtlCol="0">
            <a:spAutoFit/>
          </a:bodyPr>
          <a:lstStyle/>
          <a:p>
            <a:pPr fontAlgn="auto">
              <a:spcBef>
                <a:spcPts val="0"/>
              </a:spcBef>
              <a:spcAft>
                <a:spcPts val="0"/>
              </a:spcAft>
            </a:pPr>
            <a:r>
              <a:rPr lang="en-US" sz="4400" dirty="0" smtClean="0">
                <a:solidFill>
                  <a:prstClr val="white"/>
                </a:solidFill>
                <a:latin typeface="Calibri"/>
              </a:rPr>
              <a:t>The Hulbert Street </a:t>
            </a:r>
          </a:p>
          <a:p>
            <a:pPr fontAlgn="auto">
              <a:spcBef>
                <a:spcPts val="0"/>
              </a:spcBef>
              <a:spcAft>
                <a:spcPts val="0"/>
              </a:spcAft>
            </a:pPr>
            <a:r>
              <a:rPr lang="en-US" sz="4400" dirty="0" smtClean="0">
                <a:solidFill>
                  <a:prstClr val="white"/>
                </a:solidFill>
                <a:latin typeface="Calibri"/>
              </a:rPr>
              <a:t>Mural Project</a:t>
            </a:r>
            <a:endParaRPr lang="en-US" sz="4400" dirty="0">
              <a:solidFill>
                <a:prstClr val="white"/>
              </a:solidFill>
              <a:latin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rvest.JPG"/>
          <p:cNvPicPr>
            <a:picLocks noChangeAspect="1"/>
          </p:cNvPicPr>
          <p:nvPr/>
        </p:nvPicPr>
        <p:blipFill>
          <a:blip r:embed="rId2" cstate="print"/>
          <a:stretch>
            <a:fillRect/>
          </a:stretch>
        </p:blipFill>
        <p:spPr>
          <a:xfrm>
            <a:off x="0" y="0"/>
            <a:ext cx="9144000" cy="6858000"/>
          </a:xfrm>
          <a:prstGeom prst="rect">
            <a:avLst/>
          </a:prstGeom>
        </p:spPr>
      </p:pic>
      <p:sp>
        <p:nvSpPr>
          <p:cNvPr id="3" name="TextBox 2"/>
          <p:cNvSpPr txBox="1"/>
          <p:nvPr/>
        </p:nvSpPr>
        <p:spPr>
          <a:xfrm>
            <a:off x="971600" y="1988840"/>
            <a:ext cx="6984776" cy="2616101"/>
          </a:xfrm>
          <a:prstGeom prst="rect">
            <a:avLst/>
          </a:prstGeom>
          <a:noFill/>
        </p:spPr>
        <p:txBody>
          <a:bodyPr wrap="square" rtlCol="0">
            <a:spAutoFit/>
          </a:bodyPr>
          <a:lstStyle/>
          <a:p>
            <a:pPr algn="ctr" fontAlgn="auto">
              <a:spcBef>
                <a:spcPts val="0"/>
              </a:spcBef>
              <a:spcAft>
                <a:spcPts val="0"/>
              </a:spcAft>
            </a:pPr>
            <a:r>
              <a:rPr lang="en-US" sz="3600" dirty="0" smtClean="0">
                <a:solidFill>
                  <a:prstClr val="white"/>
                </a:solidFill>
                <a:latin typeface="Calibri"/>
              </a:rPr>
              <a:t>Extending Hulbert Street</a:t>
            </a:r>
          </a:p>
          <a:p>
            <a:pPr algn="ctr" fontAlgn="auto">
              <a:spcBef>
                <a:spcPts val="0"/>
              </a:spcBef>
              <a:spcAft>
                <a:spcPts val="0"/>
              </a:spcAft>
            </a:pPr>
            <a:r>
              <a:rPr lang="en-US" sz="9600" dirty="0" err="1" smtClean="0">
                <a:solidFill>
                  <a:prstClr val="white"/>
                </a:solidFill>
                <a:latin typeface="Calibri"/>
              </a:rPr>
              <a:t>Freo</a:t>
            </a:r>
            <a:r>
              <a:rPr lang="en-US" sz="9600" dirty="0" smtClean="0">
                <a:solidFill>
                  <a:prstClr val="white"/>
                </a:solidFill>
                <a:latin typeface="Calibri"/>
              </a:rPr>
              <a:t> Farm</a:t>
            </a:r>
            <a:endParaRPr lang="en-US" sz="3200" dirty="0" smtClean="0">
              <a:solidFill>
                <a:prstClr val="white"/>
              </a:solidFill>
              <a:latin typeface="Calibri"/>
            </a:endParaRPr>
          </a:p>
          <a:p>
            <a:pPr algn="ctr" fontAlgn="auto">
              <a:spcBef>
                <a:spcPts val="0"/>
              </a:spcBef>
              <a:spcAft>
                <a:spcPts val="0"/>
              </a:spcAft>
            </a:pPr>
            <a:r>
              <a:rPr lang="en-US" sz="3200" dirty="0" smtClean="0">
                <a:solidFill>
                  <a:prstClr val="white"/>
                </a:solidFill>
                <a:latin typeface="Calibri"/>
              </a:rPr>
              <a:t>(On the South Fremantle Tip Site)</a:t>
            </a:r>
            <a:endParaRPr lang="en-US" sz="9600" dirty="0">
              <a:solidFill>
                <a:prstClr val="white"/>
              </a:solidFill>
              <a:latin typeface="Calibri"/>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r>
              <a:rPr lang="en-US" smtClean="0"/>
              <a:t>Slide </a:t>
            </a:r>
            <a:fld id="{E7D1879C-4786-4453-AC22-B3957C368354}" type="slidenum">
              <a:rPr lang="en-AU" smtClean="0"/>
              <a:pPr>
                <a:defRPr/>
              </a:pPr>
              <a:t>15</a:t>
            </a:fld>
            <a:endParaRPr lang="en-AU"/>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67" y="1237674"/>
            <a:ext cx="8640960" cy="3168352"/>
          </a:xfrm>
          <a:prstGeom prst="rect">
            <a:avLst/>
          </a:prstGeom>
        </p:spPr>
      </p:pic>
    </p:spTree>
    <p:extLst>
      <p:ext uri="{BB962C8B-B14F-4D97-AF65-F5344CB8AC3E}">
        <p14:creationId xmlns:p14="http://schemas.microsoft.com/office/powerpoint/2010/main" val="4050586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a:t>Slide </a:t>
            </a:r>
            <a:fld id="{9DB76A62-07CD-4465-AB67-B4A66B86008A}" type="slidenum">
              <a:rPr lang="en-AU"/>
              <a:pPr>
                <a:defRPr/>
              </a:pPr>
              <a:t>16</a:t>
            </a:fld>
            <a:endParaRPr lang="en-AU"/>
          </a:p>
        </p:txBody>
      </p:sp>
      <p:sp>
        <p:nvSpPr>
          <p:cNvPr id="5123" name="Rectangle 2"/>
          <p:cNvSpPr>
            <a:spLocks noGrp="1" noChangeArrowheads="1"/>
          </p:cNvSpPr>
          <p:nvPr>
            <p:ph type="title"/>
          </p:nvPr>
        </p:nvSpPr>
        <p:spPr/>
        <p:txBody>
          <a:bodyPr/>
          <a:lstStyle/>
          <a:p>
            <a:pPr eaLnBrk="1" hangingPunct="1"/>
            <a:r>
              <a:rPr lang="en-US" smtClean="0">
                <a:cs typeface="Times New Roman" pitchFamily="18" charset="0"/>
              </a:rPr>
              <a:t>What is Living Smart ?</a:t>
            </a:r>
            <a:r>
              <a:rPr lang="en-AU" smtClean="0"/>
              <a:t> </a:t>
            </a:r>
          </a:p>
        </p:txBody>
      </p:sp>
      <p:sp>
        <p:nvSpPr>
          <p:cNvPr id="5124" name="Rectangle 3"/>
          <p:cNvSpPr>
            <a:spLocks noGrp="1" noChangeArrowheads="1"/>
          </p:cNvSpPr>
          <p:nvPr>
            <p:ph type="body" idx="1"/>
          </p:nvPr>
        </p:nvSpPr>
        <p:spPr>
          <a:xfrm>
            <a:off x="1905000" y="1905000"/>
            <a:ext cx="6781800" cy="4114800"/>
          </a:xfrm>
        </p:spPr>
        <p:txBody>
          <a:bodyPr/>
          <a:lstStyle/>
          <a:p>
            <a:pPr eaLnBrk="1" hangingPunct="1">
              <a:lnSpc>
                <a:spcPct val="90000"/>
              </a:lnSpc>
              <a:buFontTx/>
              <a:buNone/>
            </a:pPr>
            <a:r>
              <a:rPr lang="en-US" smtClean="0">
                <a:cs typeface="Times New Roman" pitchFamily="18" charset="0"/>
              </a:rPr>
              <a:t>Living Smart is a community environmental education program that empowers participants with the knowledge and skills to take action to improve the sustainability of their homes and their community.</a:t>
            </a:r>
          </a:p>
          <a:p>
            <a:pPr eaLnBrk="1" hangingPunct="1">
              <a:lnSpc>
                <a:spcPct val="90000"/>
              </a:lnSpc>
              <a:buFontTx/>
              <a:buNone/>
            </a:pPr>
            <a:endParaRPr lang="en-US" smtClean="0">
              <a:cs typeface="Times New Roman" pitchFamily="18" charset="0"/>
            </a:endParaRPr>
          </a:p>
          <a:p>
            <a:pPr algn="ctr" eaLnBrk="1" hangingPunct="1">
              <a:lnSpc>
                <a:spcPct val="90000"/>
              </a:lnSpc>
              <a:buFontTx/>
              <a:buNone/>
            </a:pPr>
            <a:r>
              <a:rPr lang="en-US" smtClean="0">
                <a:solidFill>
                  <a:schemeClr val="accent2"/>
                </a:solidFill>
                <a:cs typeface="Times New Roman" pitchFamily="18" charset="0"/>
                <a:hlinkClick r:id="rId3"/>
              </a:rPr>
              <a:t>www.livingsmart.org.au</a:t>
            </a:r>
            <a:r>
              <a:rPr lang="en-US" smtClean="0">
                <a:solidFill>
                  <a:schemeClr val="accent2"/>
                </a:solidFill>
                <a:cs typeface="Times New Roman" pitchFamily="18" charset="0"/>
              </a:rPr>
              <a:t> </a:t>
            </a:r>
          </a:p>
          <a:p>
            <a:pPr eaLnBrk="1" hangingPunct="1">
              <a:lnSpc>
                <a:spcPct val="90000"/>
              </a:lnSpc>
            </a:pPr>
            <a:endParaRPr lang="en-AU" smtClean="0">
              <a:solidFill>
                <a:schemeClr val="accent2"/>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a:t>Slide </a:t>
            </a:r>
            <a:fld id="{E4A03502-5523-4008-872C-A42AD65C6667}" type="slidenum">
              <a:rPr lang="en-AU"/>
              <a:pPr>
                <a:defRPr/>
              </a:pPr>
              <a:t>17</a:t>
            </a:fld>
            <a:endParaRPr lang="en-AU"/>
          </a:p>
        </p:txBody>
      </p:sp>
      <p:sp>
        <p:nvSpPr>
          <p:cNvPr id="6147" name="Rectangle 2"/>
          <p:cNvSpPr>
            <a:spLocks noGrp="1" noChangeArrowheads="1"/>
          </p:cNvSpPr>
          <p:nvPr>
            <p:ph type="title"/>
          </p:nvPr>
        </p:nvSpPr>
        <p:spPr>
          <a:xfrm>
            <a:off x="838200" y="304800"/>
            <a:ext cx="7772400" cy="1143000"/>
          </a:xfrm>
        </p:spPr>
        <p:txBody>
          <a:bodyPr/>
          <a:lstStyle/>
          <a:p>
            <a:pPr eaLnBrk="1" hangingPunct="1"/>
            <a:r>
              <a:rPr lang="en-US" b="1" dirty="0" smtClean="0">
                <a:latin typeface="Arial" charset="0"/>
              </a:rPr>
              <a:t>Living Smart Partnership</a:t>
            </a:r>
            <a:endParaRPr lang="en-AU" b="1" dirty="0" smtClean="0">
              <a:latin typeface="Arial" charset="0"/>
            </a:endParaRPr>
          </a:p>
        </p:txBody>
      </p:sp>
      <p:sp>
        <p:nvSpPr>
          <p:cNvPr id="6148" name="Rectangle 3"/>
          <p:cNvSpPr>
            <a:spLocks noGrp="1" noChangeArrowheads="1"/>
          </p:cNvSpPr>
          <p:nvPr>
            <p:ph type="body" idx="1"/>
          </p:nvPr>
        </p:nvSpPr>
        <p:spPr>
          <a:xfrm>
            <a:off x="1600200" y="1412776"/>
            <a:ext cx="7543800" cy="4911824"/>
          </a:xfrm>
        </p:spPr>
        <p:txBody>
          <a:bodyPr/>
          <a:lstStyle/>
          <a:p>
            <a:pPr marL="103188" indent="0" eaLnBrk="1" hangingPunct="1">
              <a:lnSpc>
                <a:spcPct val="90000"/>
              </a:lnSpc>
              <a:buFontTx/>
              <a:buNone/>
            </a:pPr>
            <a:r>
              <a:rPr lang="en-US" dirty="0" smtClean="0">
                <a:cs typeface="Times New Roman" pitchFamily="18" charset="0"/>
              </a:rPr>
              <a:t>Living Smart was developed through a strong partnership between:</a:t>
            </a:r>
          </a:p>
          <a:p>
            <a:pPr marL="103188" indent="0" eaLnBrk="1" hangingPunct="1">
              <a:lnSpc>
                <a:spcPct val="90000"/>
              </a:lnSpc>
            </a:pPr>
            <a:r>
              <a:rPr lang="en-US" dirty="0" smtClean="0">
                <a:cs typeface="Times New Roman" pitchFamily="18" charset="0"/>
              </a:rPr>
              <a:t>City of Fremantle &amp; The Meeting Place</a:t>
            </a:r>
          </a:p>
          <a:p>
            <a:pPr marL="103188" indent="0" eaLnBrk="1" hangingPunct="1">
              <a:lnSpc>
                <a:spcPct val="90000"/>
              </a:lnSpc>
            </a:pPr>
            <a:r>
              <a:rPr lang="en-US" dirty="0" smtClean="0">
                <a:cs typeface="Times New Roman" pitchFamily="18" charset="0"/>
              </a:rPr>
              <a:t>Murdoch University</a:t>
            </a:r>
          </a:p>
          <a:p>
            <a:pPr marL="103188" indent="0" eaLnBrk="1" hangingPunct="1">
              <a:lnSpc>
                <a:spcPct val="90000"/>
              </a:lnSpc>
            </a:pPr>
            <a:r>
              <a:rPr lang="en-US" dirty="0" smtClean="0">
                <a:cs typeface="Times New Roman" pitchFamily="18" charset="0"/>
              </a:rPr>
              <a:t>Southern Metropolitan Regional Council,</a:t>
            </a:r>
          </a:p>
          <a:p>
            <a:pPr marL="103188" indent="0" eaLnBrk="1" hangingPunct="1">
              <a:lnSpc>
                <a:spcPct val="90000"/>
              </a:lnSpc>
              <a:buNone/>
            </a:pPr>
            <a:endParaRPr lang="en-US" dirty="0" smtClean="0">
              <a:cs typeface="Times New Roman" pitchFamily="18" charset="0"/>
            </a:endParaRPr>
          </a:p>
          <a:p>
            <a:pPr marL="103188" indent="0" eaLnBrk="1" hangingPunct="1">
              <a:lnSpc>
                <a:spcPct val="90000"/>
              </a:lnSpc>
              <a:buNone/>
            </a:pPr>
            <a:r>
              <a:rPr lang="en-US" dirty="0" smtClean="0">
                <a:cs typeface="Times New Roman" pitchFamily="18" charset="0"/>
              </a:rPr>
              <a:t>Now governed by:</a:t>
            </a:r>
          </a:p>
          <a:p>
            <a:pPr marL="103188" indent="0" algn="ctr" eaLnBrk="1" hangingPunct="1">
              <a:lnSpc>
                <a:spcPct val="90000"/>
              </a:lnSpc>
              <a:spcBef>
                <a:spcPct val="50000"/>
              </a:spcBef>
              <a:buFontTx/>
              <a:buNone/>
            </a:pPr>
            <a:r>
              <a:rPr lang="en-US" sz="5400" b="1" dirty="0" smtClean="0">
                <a:cs typeface="Times New Roman" pitchFamily="18" charset="0"/>
              </a:rPr>
              <a:t>Be Living Smart </a:t>
            </a:r>
            <a:r>
              <a:rPr lang="en-US" sz="5400" b="1" dirty="0" err="1" smtClean="0">
                <a:cs typeface="Times New Roman" pitchFamily="18" charset="0"/>
              </a:rPr>
              <a:t>Inc</a:t>
            </a:r>
            <a:endParaRPr lang="en-AU" sz="5400" b="1" dirty="0" smtClean="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r>
              <a:rPr lang="en-US"/>
              <a:t>Slide </a:t>
            </a:r>
            <a:fld id="{4AE4832A-7646-4B4B-8132-994EE84CEBAD}" type="slidenum">
              <a:rPr lang="en-AU"/>
              <a:pPr>
                <a:defRPr/>
              </a:pPr>
              <a:t>18</a:t>
            </a:fld>
            <a:endParaRPr lang="en-AU"/>
          </a:p>
        </p:txBody>
      </p:sp>
      <p:sp>
        <p:nvSpPr>
          <p:cNvPr id="7171" name="Rectangle 15"/>
          <p:cNvSpPr>
            <a:spLocks noGrp="1" noChangeArrowheads="1"/>
          </p:cNvSpPr>
          <p:nvPr>
            <p:ph type="ctrTitle"/>
          </p:nvPr>
        </p:nvSpPr>
        <p:spPr>
          <a:xfrm>
            <a:off x="971550" y="404813"/>
            <a:ext cx="7772400" cy="1470025"/>
          </a:xfrm>
        </p:spPr>
        <p:txBody>
          <a:bodyPr/>
          <a:lstStyle/>
          <a:p>
            <a:pPr eaLnBrk="1" hangingPunct="1"/>
            <a:r>
              <a:rPr lang="en-AU" sz="8000" smtClean="0"/>
              <a:t>Sustainability</a:t>
            </a:r>
            <a:endParaRPr lang="en-US" sz="8000" smtClean="0"/>
          </a:p>
        </p:txBody>
      </p:sp>
      <p:sp>
        <p:nvSpPr>
          <p:cNvPr id="7172" name="Rectangle 16"/>
          <p:cNvSpPr>
            <a:spLocks noGrp="1" noChangeArrowheads="1"/>
          </p:cNvSpPr>
          <p:nvPr>
            <p:ph type="subTitle" idx="1"/>
          </p:nvPr>
        </p:nvSpPr>
        <p:spPr>
          <a:xfrm>
            <a:off x="1371600" y="2133600"/>
            <a:ext cx="6400800" cy="3505200"/>
          </a:xfrm>
        </p:spPr>
        <p:txBody>
          <a:bodyPr/>
          <a:lstStyle/>
          <a:p>
            <a:pPr eaLnBrk="1" hangingPunct="1"/>
            <a:endParaRPr lang="en-US" smtClean="0"/>
          </a:p>
        </p:txBody>
      </p:sp>
      <p:pic>
        <p:nvPicPr>
          <p:cNvPr id="7173" name="Picture 18" descr="sustainability"/>
          <p:cNvPicPr>
            <a:picLocks noChangeAspect="1" noChangeArrowheads="1"/>
          </p:cNvPicPr>
          <p:nvPr/>
        </p:nvPicPr>
        <p:blipFill>
          <a:blip r:embed="rId3" cstate="print"/>
          <a:srcRect/>
          <a:stretch>
            <a:fillRect/>
          </a:stretch>
        </p:blipFill>
        <p:spPr bwMode="auto">
          <a:xfrm>
            <a:off x="1835150" y="1916113"/>
            <a:ext cx="6048375" cy="3994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a:t>Slide </a:t>
            </a:r>
            <a:fld id="{39EE865E-CCD3-4736-B60C-DCACF3510416}" type="slidenum">
              <a:rPr lang="en-AU"/>
              <a:pPr>
                <a:defRPr/>
              </a:pPr>
              <a:t>19</a:t>
            </a:fld>
            <a:endParaRPr lang="en-AU"/>
          </a:p>
        </p:txBody>
      </p:sp>
      <p:sp>
        <p:nvSpPr>
          <p:cNvPr id="8195" name="Rectangle 2"/>
          <p:cNvSpPr>
            <a:spLocks noGrp="1" noChangeArrowheads="1"/>
          </p:cNvSpPr>
          <p:nvPr>
            <p:ph type="title"/>
          </p:nvPr>
        </p:nvSpPr>
        <p:spPr/>
        <p:txBody>
          <a:bodyPr/>
          <a:lstStyle/>
          <a:p>
            <a:pPr eaLnBrk="1" hangingPunct="1"/>
            <a:r>
              <a:rPr lang="en-US" sz="4000" b="1" smtClean="0"/>
              <a:t/>
            </a:r>
            <a:br>
              <a:rPr lang="en-US" sz="4000" b="1" smtClean="0"/>
            </a:br>
            <a:r>
              <a:rPr lang="en-US" sz="4000" b="1" smtClean="0"/>
              <a:t>What is sustainability?</a:t>
            </a:r>
            <a:br>
              <a:rPr lang="en-US" sz="4000" b="1" smtClean="0"/>
            </a:br>
            <a:endParaRPr lang="en-US" sz="4000" b="1" smtClean="0"/>
          </a:p>
        </p:txBody>
      </p:sp>
      <p:sp>
        <p:nvSpPr>
          <p:cNvPr id="8196" name="Rectangle 3"/>
          <p:cNvSpPr>
            <a:spLocks noGrp="1" noChangeArrowheads="1"/>
          </p:cNvSpPr>
          <p:nvPr>
            <p:ph type="body" idx="1"/>
          </p:nvPr>
        </p:nvSpPr>
        <p:spPr/>
        <p:txBody>
          <a:bodyPr/>
          <a:lstStyle/>
          <a:p>
            <a:pPr algn="ctr" eaLnBrk="1" hangingPunct="1">
              <a:buFontTx/>
              <a:buNone/>
            </a:pPr>
            <a:r>
              <a:rPr lang="en-US" i="1" smtClean="0"/>
              <a:t>Living in a way that meets the need of the present without compromising the ability of future generations to meet              their own needs.</a:t>
            </a:r>
          </a:p>
          <a:p>
            <a:pPr algn="ctr" eaLnBrk="1" hangingPunct="1">
              <a:buFontTx/>
              <a:buNone/>
            </a:pPr>
            <a:endParaRPr lang="en-AU" i="1" smtClean="0"/>
          </a:p>
          <a:p>
            <a:pPr algn="ctr" eaLnBrk="1" hangingPunct="1">
              <a:buFontTx/>
              <a:buNone/>
            </a:pPr>
            <a:r>
              <a:rPr lang="en-AU" i="1" smtClean="0"/>
              <a:t>Finding a balance between         environment, economy and society.</a:t>
            </a:r>
            <a:endParaRPr lang="en-US" smtClean="0"/>
          </a:p>
          <a:p>
            <a:pPr algn="ctr" eaLnBrk="1" hangingPunct="1"/>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r>
              <a:rPr lang="en-US"/>
              <a:t>Slide </a:t>
            </a:r>
            <a:fld id="{195E5804-A711-4962-ADEC-AEC9244F59B7}" type="slidenum">
              <a:rPr lang="en-AU"/>
              <a:pPr>
                <a:defRPr/>
              </a:pPr>
              <a:t>2</a:t>
            </a:fld>
            <a:endParaRPr lang="en-AU"/>
          </a:p>
        </p:txBody>
      </p:sp>
      <p:sp>
        <p:nvSpPr>
          <p:cNvPr id="3075" name="Rectangle 2"/>
          <p:cNvSpPr>
            <a:spLocks noGrp="1" noChangeArrowheads="1"/>
          </p:cNvSpPr>
          <p:nvPr>
            <p:ph type="ctrTitle"/>
          </p:nvPr>
        </p:nvSpPr>
        <p:spPr>
          <a:xfrm>
            <a:off x="0" y="4419600"/>
            <a:ext cx="8915400" cy="2286000"/>
          </a:xfrm>
          <a:solidFill>
            <a:schemeClr val="bg1"/>
          </a:solidFill>
        </p:spPr>
        <p:txBody>
          <a:bodyPr/>
          <a:lstStyle/>
          <a:p>
            <a:pPr algn="l" eaLnBrk="1" hangingPunct="1"/>
            <a:r>
              <a:rPr lang="en-US" sz="6000" smtClean="0"/>
              <a:t>  Welcome to  </a:t>
            </a:r>
            <a:endParaRPr lang="en-AU" sz="6000" smtClean="0"/>
          </a:p>
        </p:txBody>
      </p:sp>
      <p:pic>
        <p:nvPicPr>
          <p:cNvPr id="3076" name="Picture 8" descr="LS spring onion image"/>
          <p:cNvPicPr>
            <a:picLocks noChangeAspect="1" noChangeArrowheads="1"/>
          </p:cNvPicPr>
          <p:nvPr/>
        </p:nvPicPr>
        <p:blipFill>
          <a:blip r:embed="rId2" cstate="print"/>
          <a:srcRect/>
          <a:stretch>
            <a:fillRect/>
          </a:stretch>
        </p:blipFill>
        <p:spPr bwMode="auto">
          <a:xfrm>
            <a:off x="0" y="0"/>
            <a:ext cx="9144000" cy="4400550"/>
          </a:xfrm>
          <a:prstGeom prst="rect">
            <a:avLst/>
          </a:prstGeom>
          <a:noFill/>
          <a:ln w="9525">
            <a:noFill/>
            <a:miter lim="800000"/>
            <a:headEnd/>
            <a:tailEnd/>
          </a:ln>
        </p:spPr>
      </p:pic>
      <p:pic>
        <p:nvPicPr>
          <p:cNvPr id="3077" name="Picture 9" descr="LivingSmart_logo-2lines &amp; no byline"/>
          <p:cNvPicPr>
            <a:picLocks noChangeAspect="1" noChangeArrowheads="1"/>
          </p:cNvPicPr>
          <p:nvPr/>
        </p:nvPicPr>
        <p:blipFill>
          <a:blip r:embed="rId3" cstate="print"/>
          <a:srcRect/>
          <a:stretch>
            <a:fillRect/>
          </a:stretch>
        </p:blipFill>
        <p:spPr bwMode="auto">
          <a:xfrm>
            <a:off x="5105400" y="4876800"/>
            <a:ext cx="3444875" cy="1435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a:t>Slide </a:t>
            </a:r>
            <a:fld id="{F4FE6952-48CD-4700-85AA-54934B7C60DB}" type="slidenum">
              <a:rPr lang="en-AU"/>
              <a:pPr>
                <a:defRPr/>
              </a:pPr>
              <a:t>20</a:t>
            </a:fld>
            <a:endParaRPr lang="en-AU"/>
          </a:p>
        </p:txBody>
      </p:sp>
      <p:sp>
        <p:nvSpPr>
          <p:cNvPr id="9219" name="Rectangle 5"/>
          <p:cNvSpPr>
            <a:spLocks noGrp="1" noChangeArrowheads="1"/>
          </p:cNvSpPr>
          <p:nvPr>
            <p:ph type="title"/>
          </p:nvPr>
        </p:nvSpPr>
        <p:spPr/>
        <p:txBody>
          <a:bodyPr/>
          <a:lstStyle/>
          <a:p>
            <a:pPr eaLnBrk="1" hangingPunct="1"/>
            <a:endParaRPr lang="en-US" smtClean="0"/>
          </a:p>
        </p:txBody>
      </p:sp>
      <p:pic>
        <p:nvPicPr>
          <p:cNvPr id="9220" name="Picture 4"/>
          <p:cNvPicPr>
            <a:picLocks noGrp="1" noChangeAspect="1" noChangeArrowheads="1"/>
          </p:cNvPicPr>
          <p:nvPr>
            <p:ph idx="1"/>
          </p:nvPr>
        </p:nvPicPr>
        <p:blipFill>
          <a:blip r:embed="rId3" cstate="print"/>
          <a:srcRect/>
          <a:stretch>
            <a:fillRect/>
          </a:stretch>
        </p:blipFill>
        <p:spPr>
          <a:xfrm>
            <a:off x="2339975" y="404813"/>
            <a:ext cx="6003925" cy="6119812"/>
          </a:xfr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r>
              <a:rPr lang="en-US"/>
              <a:t>Slide </a:t>
            </a:r>
            <a:fld id="{8BC71563-973E-45BC-BA45-2F845E647733}" type="slidenum">
              <a:rPr lang="en-AU"/>
              <a:pPr>
                <a:defRPr/>
              </a:pPr>
              <a:t>21</a:t>
            </a:fld>
            <a:endParaRPr lang="en-AU"/>
          </a:p>
        </p:txBody>
      </p:sp>
      <p:sp>
        <p:nvSpPr>
          <p:cNvPr id="10243" name="Rectangle 5"/>
          <p:cNvSpPr>
            <a:spLocks noGrp="1" noChangeArrowheads="1"/>
          </p:cNvSpPr>
          <p:nvPr>
            <p:ph type="title"/>
          </p:nvPr>
        </p:nvSpPr>
        <p:spPr/>
        <p:txBody>
          <a:bodyPr/>
          <a:lstStyle/>
          <a:p>
            <a:pPr eaLnBrk="1" hangingPunct="1"/>
            <a:endParaRPr lang="en-US" smtClean="0"/>
          </a:p>
        </p:txBody>
      </p:sp>
      <p:sp>
        <p:nvSpPr>
          <p:cNvPr id="10244" name="Rectangle 7"/>
          <p:cNvSpPr>
            <a:spLocks noGrp="1" noChangeArrowheads="1"/>
          </p:cNvSpPr>
          <p:nvPr>
            <p:ph idx="1"/>
          </p:nvPr>
        </p:nvSpPr>
        <p:spPr/>
        <p:txBody>
          <a:bodyPr/>
          <a:lstStyle/>
          <a:p>
            <a:pPr eaLnBrk="1" hangingPunct="1"/>
            <a:endParaRPr lang="en-US" smtClean="0"/>
          </a:p>
        </p:txBody>
      </p:sp>
      <p:pic>
        <p:nvPicPr>
          <p:cNvPr id="10245" name="Picture 9" descr="Sustainability Diagram"/>
          <p:cNvPicPr>
            <a:picLocks noChangeAspect="1" noChangeArrowheads="1"/>
          </p:cNvPicPr>
          <p:nvPr/>
        </p:nvPicPr>
        <p:blipFill>
          <a:blip r:embed="rId3" cstate="print"/>
          <a:srcRect/>
          <a:stretch>
            <a:fillRect/>
          </a:stretch>
        </p:blipFill>
        <p:spPr bwMode="auto">
          <a:xfrm>
            <a:off x="1619250" y="1412875"/>
            <a:ext cx="6911975" cy="4576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endParaRPr lang="en-AU"/>
          </a:p>
        </p:txBody>
      </p:sp>
      <p:sp>
        <p:nvSpPr>
          <p:cNvPr id="5" name="Oval 4"/>
          <p:cNvSpPr/>
          <p:nvPr/>
        </p:nvSpPr>
        <p:spPr>
          <a:xfrm>
            <a:off x="1907704" y="332656"/>
            <a:ext cx="6624736" cy="5904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131840" y="1484784"/>
            <a:ext cx="4248472" cy="37444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4463988" y="2780928"/>
            <a:ext cx="1512168"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4073097" y="772701"/>
            <a:ext cx="2088232" cy="461665"/>
          </a:xfrm>
          <a:prstGeom prst="rect">
            <a:avLst/>
          </a:prstGeom>
          <a:noFill/>
        </p:spPr>
        <p:txBody>
          <a:bodyPr wrap="square" rtlCol="0">
            <a:spAutoFit/>
          </a:bodyPr>
          <a:lstStyle/>
          <a:p>
            <a:pPr algn="ctr"/>
            <a:r>
              <a:rPr lang="en-AU" dirty="0" smtClean="0"/>
              <a:t>PLANET</a:t>
            </a:r>
            <a:endParaRPr lang="en-AU" dirty="0"/>
          </a:p>
        </p:txBody>
      </p:sp>
      <p:sp>
        <p:nvSpPr>
          <p:cNvPr id="9" name="TextBox 8"/>
          <p:cNvSpPr txBox="1"/>
          <p:nvPr/>
        </p:nvSpPr>
        <p:spPr>
          <a:xfrm>
            <a:off x="4337974" y="1991506"/>
            <a:ext cx="1836204" cy="461665"/>
          </a:xfrm>
          <a:prstGeom prst="rect">
            <a:avLst/>
          </a:prstGeom>
          <a:noFill/>
        </p:spPr>
        <p:txBody>
          <a:bodyPr wrap="square" rtlCol="0">
            <a:spAutoFit/>
          </a:bodyPr>
          <a:lstStyle/>
          <a:p>
            <a:pPr algn="ctr"/>
            <a:r>
              <a:rPr lang="en-AU" dirty="0" smtClean="0"/>
              <a:t>PEOPLE</a:t>
            </a:r>
            <a:endParaRPr lang="en-AU" dirty="0"/>
          </a:p>
        </p:txBody>
      </p:sp>
      <p:sp>
        <p:nvSpPr>
          <p:cNvPr id="10" name="TextBox 9"/>
          <p:cNvSpPr txBox="1"/>
          <p:nvPr/>
        </p:nvSpPr>
        <p:spPr>
          <a:xfrm>
            <a:off x="4463988" y="3132600"/>
            <a:ext cx="1440160" cy="461665"/>
          </a:xfrm>
          <a:prstGeom prst="rect">
            <a:avLst/>
          </a:prstGeom>
          <a:noFill/>
        </p:spPr>
        <p:txBody>
          <a:bodyPr wrap="square" rtlCol="0">
            <a:spAutoFit/>
          </a:bodyPr>
          <a:lstStyle/>
          <a:p>
            <a:pPr algn="ctr"/>
            <a:r>
              <a:rPr lang="en-AU" dirty="0" smtClean="0"/>
              <a:t>PROFIT</a:t>
            </a:r>
            <a:endParaRPr lang="en-AU" dirty="0"/>
          </a:p>
        </p:txBody>
      </p:sp>
    </p:spTree>
    <p:extLst>
      <p:ext uri="{BB962C8B-B14F-4D97-AF65-F5344CB8AC3E}">
        <p14:creationId xmlns:p14="http://schemas.microsoft.com/office/powerpoint/2010/main" val="25486575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r>
              <a:rPr lang="en-US"/>
              <a:t>Slide </a:t>
            </a:r>
            <a:fld id="{3CE02109-6FC3-4355-BF1E-EEAD3D3449A8}" type="slidenum">
              <a:rPr lang="en-AU"/>
              <a:pPr>
                <a:defRPr/>
              </a:pPr>
              <a:t>23</a:t>
            </a:fld>
            <a:endParaRPr lang="en-AU"/>
          </a:p>
        </p:txBody>
      </p:sp>
      <p:sp>
        <p:nvSpPr>
          <p:cNvPr id="11267" name="Rectangle 5"/>
          <p:cNvSpPr>
            <a:spLocks noGrp="1" noChangeArrowheads="1"/>
          </p:cNvSpPr>
          <p:nvPr>
            <p:ph type="title"/>
          </p:nvPr>
        </p:nvSpPr>
        <p:spPr>
          <a:xfrm>
            <a:off x="685800" y="476250"/>
            <a:ext cx="7772400" cy="1584325"/>
          </a:xfrm>
        </p:spPr>
        <p:txBody>
          <a:bodyPr/>
          <a:lstStyle/>
          <a:p>
            <a:pPr eaLnBrk="1" hangingPunct="1"/>
            <a:r>
              <a:rPr lang="en-US" b="1" smtClean="0"/>
              <a:t>Why do we want to achieve sustainability?</a:t>
            </a:r>
            <a:br>
              <a:rPr lang="en-US" b="1" smtClean="0"/>
            </a:br>
            <a:r>
              <a:rPr lang="en-US" b="1" smtClean="0"/>
              <a:t/>
            </a:r>
            <a:br>
              <a:rPr lang="en-US" b="1" smtClean="0"/>
            </a:br>
            <a:endParaRPr lang="en-US" b="1" smtClean="0"/>
          </a:p>
        </p:txBody>
      </p:sp>
      <p:sp>
        <p:nvSpPr>
          <p:cNvPr id="11268" name="Rectangle 6"/>
          <p:cNvSpPr>
            <a:spLocks noGrp="1" noChangeArrowheads="1"/>
          </p:cNvSpPr>
          <p:nvPr>
            <p:ph idx="1"/>
          </p:nvPr>
        </p:nvSpPr>
        <p:spPr>
          <a:xfrm>
            <a:off x="1619250" y="1773238"/>
            <a:ext cx="7086600" cy="4114800"/>
          </a:xfrm>
        </p:spPr>
        <p:txBody>
          <a:bodyPr/>
          <a:lstStyle/>
          <a:p>
            <a:pPr algn="ctr" eaLnBrk="1" hangingPunct="1">
              <a:buFontTx/>
              <a:buNone/>
            </a:pPr>
            <a:r>
              <a:rPr lang="en-US" sz="2800" smtClean="0"/>
              <a:t>Escalating consumption of limited resources </a:t>
            </a:r>
            <a:br>
              <a:rPr lang="en-US" sz="2800" smtClean="0"/>
            </a:br>
            <a:r>
              <a:rPr lang="en-US" sz="2800" smtClean="0"/>
              <a:t>Climate change</a:t>
            </a:r>
            <a:br>
              <a:rPr lang="en-US" sz="2800" smtClean="0"/>
            </a:br>
            <a:r>
              <a:rPr lang="en-US" sz="2800" smtClean="0"/>
              <a:t>Land degradation</a:t>
            </a:r>
            <a:br>
              <a:rPr lang="en-US" sz="2800" smtClean="0"/>
            </a:br>
            <a:r>
              <a:rPr lang="en-US" sz="2800" smtClean="0"/>
              <a:t>Salinity</a:t>
            </a:r>
            <a:br>
              <a:rPr lang="en-US" sz="2800" smtClean="0"/>
            </a:br>
            <a:r>
              <a:rPr lang="en-US" sz="2800" smtClean="0"/>
              <a:t>Air, water and land pollution</a:t>
            </a:r>
            <a:br>
              <a:rPr lang="en-US" sz="2800" smtClean="0"/>
            </a:br>
            <a:r>
              <a:rPr lang="en-US" sz="2800" smtClean="0"/>
              <a:t>Loss of biodiversity</a:t>
            </a:r>
            <a:br>
              <a:rPr lang="en-US" sz="2800" smtClean="0"/>
            </a:br>
            <a:r>
              <a:rPr lang="en-US" sz="2800" smtClean="0"/>
              <a:t>Loss of forests </a:t>
            </a:r>
            <a:br>
              <a:rPr lang="en-US" sz="2800" smtClean="0"/>
            </a:br>
            <a:r>
              <a:rPr lang="en-US" sz="2800" smtClean="0"/>
              <a:t>Over population exacerbating impacts</a:t>
            </a:r>
            <a:br>
              <a:rPr lang="en-US" sz="2800" smtClean="0"/>
            </a:br>
            <a:r>
              <a:rPr lang="en-US" sz="2800" smtClean="0"/>
              <a:t>Inequality of wealth</a:t>
            </a:r>
            <a:br>
              <a:rPr lang="en-US" sz="2800" smtClean="0"/>
            </a:br>
            <a:r>
              <a:rPr lang="en-US" sz="2800" smtClean="0"/>
              <a:t>Inequality of human rights</a:t>
            </a:r>
          </a:p>
        </p:txBody>
      </p:sp>
      <p:sp>
        <p:nvSpPr>
          <p:cNvPr id="11269" name="Rectangle 3"/>
          <p:cNvSpPr>
            <a:spLocks noGrp="1" noChangeArrowheads="1"/>
          </p:cNvSpPr>
          <p:nvPr>
            <p:ph type="body" idx="4294967295"/>
          </p:nvPr>
        </p:nvSpPr>
        <p:spPr>
          <a:xfrm>
            <a:off x="2057400" y="1916832"/>
            <a:ext cx="7086600" cy="4114800"/>
          </a:xfrm>
        </p:spPr>
        <p:txBody>
          <a:bodyPr/>
          <a:lstStyle/>
          <a:p>
            <a:pPr algn="ctr" eaLnBrk="1" hangingPunct="1">
              <a:buFontTx/>
              <a:buNone/>
            </a:pPr>
            <a:endParaRPr lang="en-US" dirty="0" smtClean="0"/>
          </a:p>
          <a:p>
            <a:pPr algn="ctr" eaLnBrk="1" hangingPunct="1">
              <a:buFontTx/>
              <a:buNone/>
            </a:pPr>
            <a:endParaRPr lang="en-US"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a:t>Slide </a:t>
            </a:r>
            <a:fld id="{BD0C1F85-82B1-4391-BB40-FEBC2567F7BE}" type="slidenum">
              <a:rPr lang="en-AU"/>
              <a:pPr>
                <a:defRPr/>
              </a:pPr>
              <a:t>24</a:t>
            </a:fld>
            <a:endParaRPr lang="en-AU"/>
          </a:p>
        </p:txBody>
      </p:sp>
      <p:sp>
        <p:nvSpPr>
          <p:cNvPr id="12291" name="Rectangle 5"/>
          <p:cNvSpPr>
            <a:spLocks noGrp="1" noChangeArrowheads="1"/>
          </p:cNvSpPr>
          <p:nvPr>
            <p:ph type="title"/>
          </p:nvPr>
        </p:nvSpPr>
        <p:spPr/>
        <p:txBody>
          <a:bodyPr/>
          <a:lstStyle/>
          <a:p>
            <a:pPr eaLnBrk="1" hangingPunct="1"/>
            <a:endParaRPr lang="en-US" dirty="0" smtClean="0"/>
          </a:p>
        </p:txBody>
      </p:sp>
      <p:sp>
        <p:nvSpPr>
          <p:cNvPr id="5" name="Content Placeholder 4"/>
          <p:cNvSpPr>
            <a:spLocks noGrp="1"/>
          </p:cNvSpPr>
          <p:nvPr>
            <p:ph idx="1"/>
          </p:nvPr>
        </p:nvSpPr>
        <p:spPr/>
        <p:txBody>
          <a:bodyPr/>
          <a:lstStyle/>
          <a:p>
            <a:endParaRPr lang="en-US"/>
          </a:p>
        </p:txBody>
      </p:sp>
      <p:pic>
        <p:nvPicPr>
          <p:cNvPr id="15361" name="Picture 1"/>
          <p:cNvPicPr>
            <a:picLocks noChangeAspect="1" noChangeArrowheads="1"/>
          </p:cNvPicPr>
          <p:nvPr/>
        </p:nvPicPr>
        <p:blipFill>
          <a:blip r:embed="rId3" cstate="print"/>
          <a:srcRect/>
          <a:stretch>
            <a:fillRect/>
          </a:stretch>
        </p:blipFill>
        <p:spPr bwMode="auto">
          <a:xfrm>
            <a:off x="0" y="0"/>
            <a:ext cx="91440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r>
              <a:rPr lang="en-US"/>
              <a:t>Slide </a:t>
            </a:r>
            <a:fld id="{CDEFB9E6-9F03-4932-B4DD-B04C173905F9}" type="slidenum">
              <a:rPr lang="en-AU"/>
              <a:pPr>
                <a:defRPr/>
              </a:pPr>
              <a:t>25</a:t>
            </a:fld>
            <a:endParaRPr lang="en-AU"/>
          </a:p>
        </p:txBody>
      </p:sp>
      <p:sp>
        <p:nvSpPr>
          <p:cNvPr id="13315" name="Rectangle 2"/>
          <p:cNvSpPr>
            <a:spLocks noGrp="1" noChangeArrowheads="1"/>
          </p:cNvSpPr>
          <p:nvPr>
            <p:ph type="title"/>
          </p:nvPr>
        </p:nvSpPr>
        <p:spPr>
          <a:xfrm>
            <a:off x="1763713" y="549275"/>
            <a:ext cx="5545137" cy="1125538"/>
          </a:xfrm>
        </p:spPr>
        <p:txBody>
          <a:bodyPr/>
          <a:lstStyle/>
          <a:p>
            <a:pPr eaLnBrk="1" hangingPunct="1"/>
            <a:r>
              <a:rPr lang="en-AU" sz="5400" smtClean="0"/>
              <a:t>Ground Rules</a:t>
            </a:r>
            <a:r>
              <a:rPr lang="en-AU" sz="4000" smtClean="0"/>
              <a:t> </a:t>
            </a:r>
            <a:br>
              <a:rPr lang="en-AU" sz="4000" smtClean="0"/>
            </a:br>
            <a:endParaRPr lang="en-US" sz="4000" smtClean="0"/>
          </a:p>
        </p:txBody>
      </p:sp>
      <p:sp>
        <p:nvSpPr>
          <p:cNvPr id="13316" name="Rectangle 3"/>
          <p:cNvSpPr>
            <a:spLocks noGrp="1" noChangeArrowheads="1"/>
          </p:cNvSpPr>
          <p:nvPr>
            <p:ph type="body" sz="half" idx="1"/>
          </p:nvPr>
        </p:nvSpPr>
        <p:spPr>
          <a:xfrm>
            <a:off x="2159000" y="1412875"/>
            <a:ext cx="6985000" cy="4752975"/>
          </a:xfrm>
        </p:spPr>
        <p:txBody>
          <a:bodyPr/>
          <a:lstStyle/>
          <a:p>
            <a:pPr eaLnBrk="1" hangingPunct="1">
              <a:lnSpc>
                <a:spcPct val="90000"/>
              </a:lnSpc>
            </a:pPr>
            <a:r>
              <a:rPr lang="en-AU" sz="3600" smtClean="0"/>
              <a:t>Keep it positive</a:t>
            </a:r>
          </a:p>
          <a:p>
            <a:pPr eaLnBrk="1" hangingPunct="1">
              <a:lnSpc>
                <a:spcPct val="90000"/>
              </a:lnSpc>
            </a:pPr>
            <a:r>
              <a:rPr lang="en-AU" sz="3600" smtClean="0"/>
              <a:t>Cooperate in good faith</a:t>
            </a:r>
          </a:p>
          <a:p>
            <a:pPr eaLnBrk="1" hangingPunct="1">
              <a:lnSpc>
                <a:spcPct val="90000"/>
              </a:lnSpc>
            </a:pPr>
            <a:r>
              <a:rPr lang="en-AU" sz="3600" smtClean="0"/>
              <a:t>One person at a time</a:t>
            </a:r>
          </a:p>
          <a:p>
            <a:pPr eaLnBrk="1" hangingPunct="1">
              <a:lnSpc>
                <a:spcPct val="90000"/>
              </a:lnSpc>
            </a:pPr>
            <a:r>
              <a:rPr lang="en-AU" sz="3600" smtClean="0"/>
              <a:t>Keep the discussion focussed</a:t>
            </a:r>
          </a:p>
          <a:p>
            <a:pPr eaLnBrk="1" hangingPunct="1">
              <a:lnSpc>
                <a:spcPct val="90000"/>
              </a:lnSpc>
            </a:pPr>
            <a:r>
              <a:rPr lang="en-AU" sz="3600" smtClean="0"/>
              <a:t>Respect everyone’s opinion </a:t>
            </a:r>
          </a:p>
          <a:p>
            <a:pPr eaLnBrk="1" hangingPunct="1">
              <a:lnSpc>
                <a:spcPct val="90000"/>
              </a:lnSpc>
            </a:pPr>
            <a:r>
              <a:rPr lang="en-AU" sz="3600" smtClean="0"/>
              <a:t>Allow and give no put downs</a:t>
            </a:r>
          </a:p>
          <a:p>
            <a:pPr eaLnBrk="1" hangingPunct="1">
              <a:lnSpc>
                <a:spcPct val="90000"/>
              </a:lnSpc>
            </a:pPr>
            <a:r>
              <a:rPr lang="en-AU" sz="3600" smtClean="0"/>
              <a:t>Ask if you don’t understand</a:t>
            </a:r>
          </a:p>
          <a:p>
            <a:pPr eaLnBrk="1" hangingPunct="1">
              <a:lnSpc>
                <a:spcPct val="90000"/>
              </a:lnSpc>
            </a:pPr>
            <a:r>
              <a:rPr lang="en-AU" sz="3600" smtClean="0"/>
              <a:t>Let everyone have a go</a:t>
            </a:r>
          </a:p>
          <a:p>
            <a:pPr eaLnBrk="1" hangingPunct="1">
              <a:lnSpc>
                <a:spcPct val="90000"/>
              </a:lnSpc>
            </a:pPr>
            <a:r>
              <a:rPr lang="en-AU" sz="3600" smtClean="0"/>
              <a:t>Keep to a time</a:t>
            </a:r>
            <a:endParaRPr lang="en-US" sz="3600" smtClean="0"/>
          </a:p>
        </p:txBody>
      </p:sp>
      <p:sp>
        <p:nvSpPr>
          <p:cNvPr id="13317" name="Rectangle 6"/>
          <p:cNvSpPr>
            <a:spLocks noGrp="1" noChangeArrowheads="1"/>
          </p:cNvSpPr>
          <p:nvPr>
            <p:ph sz="half" idx="2"/>
          </p:nvPr>
        </p:nvSpPr>
        <p:spPr/>
        <p:txBody>
          <a:bodyPr/>
          <a:lstStyle/>
          <a:p>
            <a:pPr eaLnBrk="1" hangingPunct="1"/>
            <a:endParaRPr lang="en-US" sz="280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a:t>Slide </a:t>
            </a:r>
            <a:fld id="{184AC8D1-A161-4C3B-A7A8-EF1D7C403FE7}" type="slidenum">
              <a:rPr lang="en-AU"/>
              <a:pPr>
                <a:defRPr/>
              </a:pPr>
              <a:t>26</a:t>
            </a:fld>
            <a:endParaRPr lang="en-AU"/>
          </a:p>
        </p:txBody>
      </p:sp>
      <p:sp>
        <p:nvSpPr>
          <p:cNvPr id="14339" name="Rectangle 2"/>
          <p:cNvSpPr>
            <a:spLocks noGrp="1" noChangeArrowheads="1"/>
          </p:cNvSpPr>
          <p:nvPr>
            <p:ph type="title"/>
          </p:nvPr>
        </p:nvSpPr>
        <p:spPr>
          <a:xfrm>
            <a:off x="684213" y="0"/>
            <a:ext cx="7772400" cy="1143000"/>
          </a:xfrm>
        </p:spPr>
        <p:txBody>
          <a:bodyPr/>
          <a:lstStyle/>
          <a:p>
            <a:pPr eaLnBrk="1" hangingPunct="1"/>
            <a:r>
              <a:rPr lang="en-AU" smtClean="0"/>
              <a:t>So how will it work?</a:t>
            </a:r>
            <a:endParaRPr lang="en-US" smtClean="0"/>
          </a:p>
        </p:txBody>
      </p:sp>
      <p:sp>
        <p:nvSpPr>
          <p:cNvPr id="14340" name="Rectangle 3"/>
          <p:cNvSpPr>
            <a:spLocks noGrp="1" noChangeArrowheads="1"/>
          </p:cNvSpPr>
          <p:nvPr>
            <p:ph type="body" idx="1"/>
          </p:nvPr>
        </p:nvSpPr>
        <p:spPr>
          <a:xfrm>
            <a:off x="1600200" y="1341438"/>
            <a:ext cx="7086600" cy="5256212"/>
          </a:xfrm>
        </p:spPr>
        <p:txBody>
          <a:bodyPr/>
          <a:lstStyle/>
          <a:p>
            <a:pPr eaLnBrk="1" hangingPunct="1">
              <a:lnSpc>
                <a:spcPct val="90000"/>
              </a:lnSpc>
              <a:buFontTx/>
              <a:buNone/>
            </a:pPr>
            <a:r>
              <a:rPr lang="en-AU" sz="2800" dirty="0" smtClean="0"/>
              <a:t>Participants’ Guide and topics – </a:t>
            </a:r>
          </a:p>
          <a:p>
            <a:pPr eaLnBrk="1" hangingPunct="1">
              <a:lnSpc>
                <a:spcPct val="90000"/>
              </a:lnSpc>
            </a:pPr>
            <a:r>
              <a:rPr lang="en-AU" sz="2800" dirty="0" smtClean="0"/>
              <a:t>Simple Smart Living</a:t>
            </a:r>
          </a:p>
          <a:p>
            <a:pPr eaLnBrk="1" hangingPunct="1">
              <a:lnSpc>
                <a:spcPct val="90000"/>
              </a:lnSpc>
            </a:pPr>
            <a:r>
              <a:rPr lang="en-AU" sz="2800" dirty="0" smtClean="0"/>
              <a:t>Waste Smart, </a:t>
            </a:r>
          </a:p>
          <a:p>
            <a:pPr eaLnBrk="1" hangingPunct="1">
              <a:lnSpc>
                <a:spcPct val="90000"/>
              </a:lnSpc>
            </a:pPr>
            <a:r>
              <a:rPr lang="en-AU" sz="2800" dirty="0" smtClean="0"/>
              <a:t>Water Smart, </a:t>
            </a:r>
          </a:p>
          <a:p>
            <a:pPr eaLnBrk="1" hangingPunct="1">
              <a:lnSpc>
                <a:spcPct val="90000"/>
              </a:lnSpc>
            </a:pPr>
            <a:r>
              <a:rPr lang="en-AU" sz="2800" dirty="0" smtClean="0"/>
              <a:t>Smart Gardens for Biodiversity </a:t>
            </a:r>
          </a:p>
          <a:p>
            <a:pPr eaLnBrk="1" hangingPunct="1">
              <a:lnSpc>
                <a:spcPct val="90000"/>
              </a:lnSpc>
            </a:pPr>
            <a:r>
              <a:rPr lang="en-AU" sz="2800" dirty="0" smtClean="0"/>
              <a:t>Smart Gardens for Productivity, </a:t>
            </a:r>
          </a:p>
          <a:p>
            <a:pPr eaLnBrk="1" hangingPunct="1">
              <a:lnSpc>
                <a:spcPct val="90000"/>
              </a:lnSpc>
            </a:pPr>
            <a:r>
              <a:rPr lang="en-AU" sz="2800" dirty="0" smtClean="0"/>
              <a:t>Power Smart, </a:t>
            </a:r>
          </a:p>
          <a:p>
            <a:pPr eaLnBrk="1" hangingPunct="1">
              <a:lnSpc>
                <a:spcPct val="90000"/>
              </a:lnSpc>
            </a:pPr>
            <a:r>
              <a:rPr lang="en-AU" sz="2800" dirty="0" smtClean="0"/>
              <a:t>Move Smart, </a:t>
            </a:r>
          </a:p>
          <a:p>
            <a:pPr eaLnBrk="1" hangingPunct="1">
              <a:lnSpc>
                <a:spcPct val="90000"/>
              </a:lnSpc>
            </a:pPr>
            <a:r>
              <a:rPr lang="en-AU" sz="2800" dirty="0" smtClean="0"/>
              <a:t>Health Smart You, </a:t>
            </a:r>
          </a:p>
          <a:p>
            <a:pPr eaLnBrk="1" hangingPunct="1">
              <a:lnSpc>
                <a:spcPct val="90000"/>
              </a:lnSpc>
            </a:pPr>
            <a:r>
              <a:rPr lang="en-AU" sz="2800" dirty="0" smtClean="0"/>
              <a:t>Health Smart Home, </a:t>
            </a:r>
          </a:p>
          <a:p>
            <a:pPr eaLnBrk="1" hangingPunct="1">
              <a:lnSpc>
                <a:spcPct val="90000"/>
              </a:lnSpc>
            </a:pPr>
            <a:r>
              <a:rPr lang="en-AU" sz="2800" dirty="0" smtClean="0"/>
              <a:t>Community Living Smart</a:t>
            </a:r>
            <a:endParaRPr lang="en-US" sz="2800"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5"/>
          <p:cNvSpPr>
            <a:spLocks noGrp="1"/>
          </p:cNvSpPr>
          <p:nvPr>
            <p:ph type="sldNum" sz="quarter" idx="12"/>
          </p:nvPr>
        </p:nvSpPr>
        <p:spPr/>
        <p:txBody>
          <a:bodyPr/>
          <a:lstStyle/>
          <a:p>
            <a:pPr>
              <a:defRPr/>
            </a:pPr>
            <a:r>
              <a:rPr lang="en-US"/>
              <a:t>Slide </a:t>
            </a:r>
            <a:fld id="{60EA2178-1DFE-45D9-8FA8-39C4ED862EFE}" type="slidenum">
              <a:rPr lang="en-AU"/>
              <a:pPr>
                <a:defRPr/>
              </a:pPr>
              <a:t>27</a:t>
            </a:fld>
            <a:endParaRPr lang="en-AU"/>
          </a:p>
        </p:txBody>
      </p:sp>
      <p:sp>
        <p:nvSpPr>
          <p:cNvPr id="15363" name="Rectangle 2"/>
          <p:cNvSpPr>
            <a:spLocks noGrp="1" noChangeArrowheads="1"/>
          </p:cNvSpPr>
          <p:nvPr>
            <p:ph type="title"/>
          </p:nvPr>
        </p:nvSpPr>
        <p:spPr>
          <a:xfrm>
            <a:off x="684213" y="0"/>
            <a:ext cx="7772400" cy="1143000"/>
          </a:xfrm>
        </p:spPr>
        <p:txBody>
          <a:bodyPr/>
          <a:lstStyle/>
          <a:p>
            <a:pPr eaLnBrk="1" hangingPunct="1"/>
            <a:r>
              <a:rPr lang="en-AU" smtClean="0"/>
              <a:t>Possible Course Outline</a:t>
            </a:r>
            <a:endParaRPr lang="en-US" smtClean="0"/>
          </a:p>
        </p:txBody>
      </p:sp>
      <p:graphicFrame>
        <p:nvGraphicFramePr>
          <p:cNvPr id="6" name="Table Placeholder 5"/>
          <p:cNvGraphicFramePr>
            <a:graphicFrameLocks noGrp="1"/>
          </p:cNvGraphicFramePr>
          <p:nvPr>
            <p:ph type="tbl" idx="1"/>
            <p:extLst>
              <p:ext uri="{D42A27DB-BD31-4B8C-83A1-F6EECF244321}">
                <p14:modId xmlns:p14="http://schemas.microsoft.com/office/powerpoint/2010/main" val="3638556412"/>
              </p:ext>
            </p:extLst>
          </p:nvPr>
        </p:nvGraphicFramePr>
        <p:xfrm>
          <a:off x="1643042" y="1071549"/>
          <a:ext cx="6540838" cy="4636723"/>
        </p:xfrm>
        <a:graphic>
          <a:graphicData uri="http://schemas.openxmlformats.org/drawingml/2006/table">
            <a:tbl>
              <a:tblPr/>
              <a:tblGrid>
                <a:gridCol w="2857520"/>
                <a:gridCol w="3683318"/>
              </a:tblGrid>
              <a:tr h="478679">
                <a:tc>
                  <a:txBody>
                    <a:bodyPr/>
                    <a:lstStyle/>
                    <a:p>
                      <a:pPr>
                        <a:lnSpc>
                          <a:spcPct val="115000"/>
                        </a:lnSpc>
                        <a:spcAft>
                          <a:spcPts val="0"/>
                        </a:spcAft>
                      </a:pPr>
                      <a:r>
                        <a:rPr lang="en-US" sz="1600" dirty="0">
                          <a:latin typeface="Times New Roman"/>
                          <a:ea typeface="Calibri"/>
                        </a:rPr>
                        <a:t>Week </a:t>
                      </a:r>
                      <a:r>
                        <a:rPr lang="en-US" sz="1600" dirty="0" smtClean="0">
                          <a:latin typeface="Times New Roman"/>
                          <a:ea typeface="Calibri"/>
                        </a:rPr>
                        <a:t>One</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600">
                          <a:latin typeface="Times New Roman"/>
                          <a:ea typeface="Calibri"/>
                        </a:rPr>
                        <a:t>Introduction, Sustainability, Goal Setting</a:t>
                      </a:r>
                      <a:endParaRPr lang="en-AU" sz="160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8679">
                <a:tc>
                  <a:txBody>
                    <a:bodyPr/>
                    <a:lstStyle/>
                    <a:p>
                      <a:pPr>
                        <a:lnSpc>
                          <a:spcPct val="115000"/>
                        </a:lnSpc>
                        <a:spcAft>
                          <a:spcPts val="0"/>
                        </a:spcAft>
                      </a:pPr>
                      <a:r>
                        <a:rPr lang="en-AU" sz="1600" dirty="0" smtClean="0">
                          <a:latin typeface="Times New Roman"/>
                          <a:ea typeface="Calibri"/>
                        </a:rPr>
                        <a:t>Week</a:t>
                      </a:r>
                      <a:r>
                        <a:rPr lang="en-AU" sz="1600" baseline="0" dirty="0" smtClean="0">
                          <a:latin typeface="Times New Roman"/>
                          <a:ea typeface="Calibri"/>
                        </a:rPr>
                        <a:t> Two</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AU" sz="1600" dirty="0" smtClean="0">
                          <a:latin typeface="Times New Roman"/>
                          <a:ea typeface="Calibri"/>
                        </a:rPr>
                        <a:t>Living Simply, Story</a:t>
                      </a:r>
                      <a:r>
                        <a:rPr lang="en-AU" sz="1600" baseline="0" dirty="0" smtClean="0">
                          <a:latin typeface="Times New Roman"/>
                          <a:ea typeface="Calibri"/>
                        </a:rPr>
                        <a:t> of Stuff, Waste</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8679">
                <a:tc>
                  <a:txBody>
                    <a:bodyPr/>
                    <a:lstStyle/>
                    <a:p>
                      <a:pPr>
                        <a:lnSpc>
                          <a:spcPct val="115000"/>
                        </a:lnSpc>
                        <a:spcAft>
                          <a:spcPts val="0"/>
                        </a:spcAft>
                      </a:pPr>
                      <a:r>
                        <a:rPr lang="en-US" sz="1600" dirty="0" smtClean="0">
                          <a:latin typeface="Times New Roman"/>
                          <a:ea typeface="Calibri"/>
                        </a:rPr>
                        <a:t>Week Three</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AU" sz="1600" dirty="0" smtClean="0">
                          <a:latin typeface="Times New Roman"/>
                          <a:ea typeface="Calibri"/>
                        </a:rPr>
                        <a:t>Healthy Home and Healthy</a:t>
                      </a:r>
                      <a:r>
                        <a:rPr lang="en-AU" sz="1600" baseline="0" dirty="0" smtClean="0">
                          <a:latin typeface="Times New Roman"/>
                          <a:ea typeface="Calibri"/>
                        </a:rPr>
                        <a:t> You</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8679">
                <a:tc>
                  <a:txBody>
                    <a:bodyPr/>
                    <a:lstStyle/>
                    <a:p>
                      <a:pPr>
                        <a:lnSpc>
                          <a:spcPct val="115000"/>
                        </a:lnSpc>
                        <a:spcAft>
                          <a:spcPts val="0"/>
                        </a:spcAft>
                      </a:pPr>
                      <a:r>
                        <a:rPr lang="en-US" sz="1600" dirty="0">
                          <a:latin typeface="Times New Roman"/>
                          <a:ea typeface="Calibri"/>
                        </a:rPr>
                        <a:t>Week </a:t>
                      </a:r>
                      <a:r>
                        <a:rPr lang="en-US" sz="1600" dirty="0" smtClean="0">
                          <a:latin typeface="Times New Roman"/>
                          <a:ea typeface="Calibri"/>
                        </a:rPr>
                        <a:t>Four</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smtClean="0">
                          <a:latin typeface="Times New Roman"/>
                          <a:ea typeface="Calibri"/>
                        </a:rPr>
                        <a:t>Power</a:t>
                      </a:r>
                      <a:endParaRPr lang="en-AU" sz="1600" dirty="0" smtClean="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1672">
                <a:tc>
                  <a:txBody>
                    <a:bodyPr/>
                    <a:lstStyle/>
                    <a:p>
                      <a:pPr>
                        <a:lnSpc>
                          <a:spcPct val="115000"/>
                        </a:lnSpc>
                        <a:spcAft>
                          <a:spcPts val="0"/>
                        </a:spcAft>
                      </a:pPr>
                      <a:r>
                        <a:rPr lang="en-US" sz="1600" dirty="0">
                          <a:latin typeface="Times New Roman"/>
                          <a:ea typeface="Calibri"/>
                        </a:rPr>
                        <a:t>Week </a:t>
                      </a:r>
                      <a:r>
                        <a:rPr lang="en-US" sz="1600" dirty="0" smtClean="0">
                          <a:latin typeface="Times New Roman"/>
                          <a:ea typeface="Calibri"/>
                        </a:rPr>
                        <a:t>Five</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AU" sz="1600" dirty="0" smtClean="0">
                          <a:latin typeface="Times New Roman"/>
                          <a:ea typeface="Calibri"/>
                        </a:rPr>
                        <a:t>Transport and Peak Oil</a:t>
                      </a:r>
                    </a:p>
                    <a:p>
                      <a:pPr>
                        <a:lnSpc>
                          <a:spcPct val="115000"/>
                        </a:lnSpc>
                        <a:spcAft>
                          <a:spcPts val="0"/>
                        </a:spcAft>
                      </a:pP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8679">
                <a:tc>
                  <a:txBody>
                    <a:bodyPr/>
                    <a:lstStyle/>
                    <a:p>
                      <a:pPr>
                        <a:lnSpc>
                          <a:spcPct val="115000"/>
                        </a:lnSpc>
                        <a:spcAft>
                          <a:spcPts val="0"/>
                        </a:spcAft>
                      </a:pPr>
                      <a:r>
                        <a:rPr lang="en-US" sz="1600" dirty="0" smtClean="0">
                          <a:latin typeface="Times New Roman"/>
                          <a:ea typeface="Calibri"/>
                        </a:rPr>
                        <a:t>Week Six</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smtClean="0">
                          <a:latin typeface="Times New Roman"/>
                          <a:ea typeface="Calibri"/>
                        </a:rPr>
                        <a:t>Water and Gardening for Biodiversity</a:t>
                      </a:r>
                      <a:endParaRPr lang="en-AU" sz="1600" dirty="0" smtClean="0">
                        <a:latin typeface="Times New Roman"/>
                        <a:ea typeface="Calibri"/>
                      </a:endParaRPr>
                    </a:p>
                    <a:p>
                      <a:pPr>
                        <a:lnSpc>
                          <a:spcPct val="115000"/>
                        </a:lnSpc>
                        <a:spcAft>
                          <a:spcPts val="0"/>
                        </a:spcAft>
                      </a:pP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8679">
                <a:tc>
                  <a:txBody>
                    <a:bodyPr/>
                    <a:lstStyle/>
                    <a:p>
                      <a:pPr>
                        <a:lnSpc>
                          <a:spcPct val="115000"/>
                        </a:lnSpc>
                        <a:spcAft>
                          <a:spcPts val="0"/>
                        </a:spcAft>
                      </a:pPr>
                      <a:r>
                        <a:rPr lang="en-US" sz="1600" dirty="0">
                          <a:latin typeface="Times New Roman"/>
                          <a:ea typeface="Calibri"/>
                        </a:rPr>
                        <a:t>Week </a:t>
                      </a:r>
                      <a:r>
                        <a:rPr lang="en-US" sz="1600" dirty="0" smtClean="0">
                          <a:latin typeface="Times New Roman"/>
                          <a:ea typeface="Calibri"/>
                        </a:rPr>
                        <a:t>Seven</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600" dirty="0" smtClean="0">
                          <a:latin typeface="Times New Roman"/>
                          <a:ea typeface="Calibri"/>
                        </a:rPr>
                        <a:t>Community and Visioning for</a:t>
                      </a:r>
                      <a:r>
                        <a:rPr lang="en-US" sz="1600" baseline="0" dirty="0" smtClean="0">
                          <a:latin typeface="Times New Roman"/>
                          <a:ea typeface="Calibri"/>
                        </a:rPr>
                        <a:t> the future</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1672">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smtClean="0">
                          <a:latin typeface="Times New Roman"/>
                          <a:ea typeface="Calibri"/>
                        </a:rPr>
                        <a:t>Date</a:t>
                      </a:r>
                      <a:r>
                        <a:rPr lang="en-US" sz="1600" baseline="0" dirty="0" smtClean="0">
                          <a:latin typeface="Times New Roman"/>
                          <a:ea typeface="Calibri"/>
                        </a:rPr>
                        <a:t> to be determined </a:t>
                      </a:r>
                    </a:p>
                    <a:p>
                      <a:pPr>
                        <a:lnSpc>
                          <a:spcPct val="115000"/>
                        </a:lnSpc>
                        <a:spcAft>
                          <a:spcPts val="0"/>
                        </a:spcAft>
                      </a:pP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smtClean="0">
                          <a:latin typeface="Times New Roman"/>
                          <a:ea typeface="Calibri"/>
                        </a:rPr>
                        <a:t> Hands on Gardening</a:t>
                      </a:r>
                      <a:r>
                        <a:rPr lang="en-US" sz="1600" baseline="0" dirty="0" smtClean="0">
                          <a:latin typeface="Times New Roman"/>
                          <a:ea typeface="Calibri"/>
                        </a:rPr>
                        <a:t> Day</a:t>
                      </a:r>
                    </a:p>
                    <a:p>
                      <a:pPr>
                        <a:lnSpc>
                          <a:spcPct val="115000"/>
                        </a:lnSpc>
                        <a:spcAft>
                          <a:spcPts val="0"/>
                        </a:spcAft>
                      </a:pPr>
                      <a:r>
                        <a:rPr lang="en-US" sz="1600" dirty="0" smtClean="0">
                          <a:latin typeface="Times New Roman"/>
                          <a:ea typeface="Calibri"/>
                        </a:rPr>
                        <a:t>Outing(s</a:t>
                      </a:r>
                      <a:r>
                        <a:rPr lang="en-US" sz="1600" dirty="0">
                          <a:latin typeface="Times New Roman"/>
                          <a:ea typeface="Calibri"/>
                        </a:rPr>
                        <a:t>) will be identified and </a:t>
                      </a:r>
                      <a:r>
                        <a:rPr lang="en-US" sz="1600" dirty="0" err="1">
                          <a:latin typeface="Times New Roman"/>
                          <a:ea typeface="Calibri"/>
                        </a:rPr>
                        <a:t>organised</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608">
                <a:tc>
                  <a:txBody>
                    <a:bodyPr/>
                    <a:lstStyle/>
                    <a:p>
                      <a:pPr>
                        <a:lnSpc>
                          <a:spcPct val="115000"/>
                        </a:lnSpc>
                        <a:spcAft>
                          <a:spcPts val="0"/>
                        </a:spcAft>
                      </a:pPr>
                      <a:r>
                        <a:rPr lang="en-AU" sz="1600" dirty="0" smtClean="0">
                          <a:latin typeface="Times New Roman"/>
                          <a:ea typeface="Calibri"/>
                        </a:rPr>
                        <a:t>Sunday October 30</a:t>
                      </a:r>
                      <a:r>
                        <a:rPr lang="en-AU" sz="1600" baseline="30000" dirty="0" smtClean="0">
                          <a:latin typeface="Times New Roman"/>
                          <a:ea typeface="Calibri"/>
                        </a:rPr>
                        <a:t>th</a:t>
                      </a:r>
                      <a:endParaRPr lang="en-AU" sz="1600" dirty="0" smtClean="0">
                        <a:latin typeface="Times New Roman"/>
                        <a:ea typeface="Calibri"/>
                      </a:endParaRPr>
                    </a:p>
                    <a:p>
                      <a:pPr>
                        <a:lnSpc>
                          <a:spcPct val="115000"/>
                        </a:lnSpc>
                        <a:spcAft>
                          <a:spcPts val="0"/>
                        </a:spcAft>
                      </a:pPr>
                      <a:r>
                        <a:rPr lang="en-AU" sz="1600" dirty="0" smtClean="0">
                          <a:latin typeface="Times New Roman"/>
                          <a:ea typeface="Calibri"/>
                        </a:rPr>
                        <a:t>Saturday November 26th</a:t>
                      </a: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AU" sz="1600" dirty="0" smtClean="0">
                          <a:latin typeface="Times New Roman"/>
                          <a:ea typeface="Calibri"/>
                        </a:rPr>
                        <a:t> </a:t>
                      </a:r>
                      <a:r>
                        <a:rPr lang="en-AU" sz="1600" dirty="0" err="1" smtClean="0">
                          <a:latin typeface="Times New Roman"/>
                          <a:ea typeface="Calibri"/>
                        </a:rPr>
                        <a:t>Ecoburbia</a:t>
                      </a:r>
                      <a:r>
                        <a:rPr lang="en-AU" sz="1600" dirty="0" smtClean="0">
                          <a:latin typeface="Times New Roman"/>
                          <a:ea typeface="Calibri"/>
                        </a:rPr>
                        <a:t> Hulbert Street</a:t>
                      </a:r>
                      <a:r>
                        <a:rPr lang="en-AU" sz="1600" baseline="0" dirty="0" smtClean="0">
                          <a:latin typeface="Times New Roman"/>
                          <a:ea typeface="Calibri"/>
                        </a:rPr>
                        <a:t> Tour</a:t>
                      </a:r>
                    </a:p>
                    <a:p>
                      <a:pPr>
                        <a:lnSpc>
                          <a:spcPct val="115000"/>
                        </a:lnSpc>
                        <a:spcAft>
                          <a:spcPts val="0"/>
                        </a:spcAft>
                      </a:pPr>
                      <a:endParaRPr lang="en-AU" sz="16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r>
              <a:rPr lang="en-US"/>
              <a:t>Slide </a:t>
            </a:r>
            <a:fld id="{A42D1E8A-CF3F-4D6F-B8E1-CE5BFFE5161A}" type="slidenum">
              <a:rPr lang="en-AU"/>
              <a:pPr>
                <a:defRPr/>
              </a:pPr>
              <a:t>28</a:t>
            </a:fld>
            <a:endParaRPr lang="en-AU"/>
          </a:p>
        </p:txBody>
      </p:sp>
      <p:sp>
        <p:nvSpPr>
          <p:cNvPr id="16387" name="Rectangle 2"/>
          <p:cNvSpPr>
            <a:spLocks noGrp="1" noChangeArrowheads="1"/>
          </p:cNvSpPr>
          <p:nvPr>
            <p:ph type="title"/>
          </p:nvPr>
        </p:nvSpPr>
        <p:spPr>
          <a:xfrm>
            <a:off x="1371600" y="5013325"/>
            <a:ext cx="7772400" cy="2151063"/>
          </a:xfrm>
        </p:spPr>
        <p:txBody>
          <a:bodyPr/>
          <a:lstStyle/>
          <a:p>
            <a:pPr eaLnBrk="1" hangingPunct="1"/>
            <a:r>
              <a:rPr lang="en-AU" sz="5400" smtClean="0"/>
              <a:t>So where to from here?</a:t>
            </a:r>
            <a:br>
              <a:rPr lang="en-AU" sz="5400" smtClean="0"/>
            </a:br>
            <a:r>
              <a:rPr lang="en-AU" sz="3600" smtClean="0"/>
              <a:t>(if all else fails, let’s have a cuppa tea!)</a:t>
            </a:r>
            <a:r>
              <a:rPr lang="en-AU" sz="5400" smtClean="0"/>
              <a:t> </a:t>
            </a:r>
            <a:br>
              <a:rPr lang="en-AU" sz="5400" smtClean="0"/>
            </a:br>
            <a:r>
              <a:rPr lang="en-AU" sz="5400" smtClean="0"/>
              <a:t/>
            </a:r>
            <a:br>
              <a:rPr lang="en-AU" sz="5400" smtClean="0"/>
            </a:br>
            <a:endParaRPr lang="en-US" sz="5400" smtClean="0"/>
          </a:p>
        </p:txBody>
      </p:sp>
      <p:sp>
        <p:nvSpPr>
          <p:cNvPr id="16388" name="Rectangle 3"/>
          <p:cNvSpPr>
            <a:spLocks noGrp="1" noChangeArrowheads="1"/>
          </p:cNvSpPr>
          <p:nvPr>
            <p:ph type="body" sz="half" idx="1"/>
          </p:nvPr>
        </p:nvSpPr>
        <p:spPr/>
        <p:txBody>
          <a:bodyPr/>
          <a:lstStyle/>
          <a:p>
            <a:pPr eaLnBrk="1" hangingPunct="1">
              <a:buFontTx/>
              <a:buNone/>
            </a:pPr>
            <a:endParaRPr lang="en-AU" sz="2800" smtClean="0"/>
          </a:p>
          <a:p>
            <a:pPr eaLnBrk="1" hangingPunct="1">
              <a:buFontTx/>
              <a:buNone/>
            </a:pPr>
            <a:endParaRPr lang="en-US" sz="2800" smtClean="0"/>
          </a:p>
        </p:txBody>
      </p:sp>
      <p:pic>
        <p:nvPicPr>
          <p:cNvPr id="16389" name="Picture 5" descr="planning-choice-among-multiple-roads_id267012_size350">
            <a:hlinkClick r:id="rId3"/>
          </p:cNvPr>
          <p:cNvPicPr>
            <a:picLocks noGrp="1" noChangeAspect="1" noChangeArrowheads="1"/>
          </p:cNvPicPr>
          <p:nvPr>
            <p:ph sz="half" idx="2"/>
          </p:nvPr>
        </p:nvPicPr>
        <p:blipFill>
          <a:blip r:embed="rId4" cstate="print"/>
          <a:srcRect/>
          <a:stretch>
            <a:fillRect/>
          </a:stretch>
        </p:blipFill>
        <p:spPr>
          <a:xfrm>
            <a:off x="3059113" y="404813"/>
            <a:ext cx="3740150" cy="4143375"/>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Some housekeeping</a:t>
            </a:r>
            <a:endParaRPr lang="en-US" b="1" dirty="0"/>
          </a:p>
        </p:txBody>
      </p:sp>
      <p:sp>
        <p:nvSpPr>
          <p:cNvPr id="3" name="Text Placeholder 2"/>
          <p:cNvSpPr>
            <a:spLocks noGrp="1"/>
          </p:cNvSpPr>
          <p:nvPr>
            <p:ph type="body" sz="half" idx="1"/>
          </p:nvPr>
        </p:nvSpPr>
        <p:spPr>
          <a:xfrm>
            <a:off x="1600200" y="1905000"/>
            <a:ext cx="6543700" cy="4114800"/>
          </a:xfrm>
        </p:spPr>
        <p:txBody>
          <a:bodyPr/>
          <a:lstStyle/>
          <a:p>
            <a:r>
              <a:rPr lang="en-US" dirty="0" smtClean="0"/>
              <a:t>Responses to the feedback</a:t>
            </a:r>
          </a:p>
          <a:p>
            <a:r>
              <a:rPr lang="en-US" dirty="0" smtClean="0"/>
              <a:t>Expertise within the group</a:t>
            </a:r>
          </a:p>
          <a:p>
            <a:r>
              <a:rPr lang="en-US" dirty="0" smtClean="0"/>
              <a:t>Volunteers for snacks next week</a:t>
            </a:r>
          </a:p>
          <a:p>
            <a:r>
              <a:rPr lang="en-US" dirty="0" smtClean="0"/>
              <a:t>Email address and list </a:t>
            </a:r>
          </a:p>
          <a:p>
            <a:pPr>
              <a:buNone/>
            </a:pPr>
            <a:endParaRPr lang="en-US" dirty="0" smtClean="0"/>
          </a:p>
        </p:txBody>
      </p:sp>
      <p:sp>
        <p:nvSpPr>
          <p:cNvPr id="4" name="Content Placeholder 3"/>
          <p:cNvSpPr>
            <a:spLocks noGrp="1"/>
          </p:cNvSpPr>
          <p:nvPr>
            <p:ph sz="half" idx="2"/>
          </p:nvPr>
        </p:nvSpPr>
        <p:spPr>
          <a:xfrm>
            <a:off x="7929586" y="3357562"/>
            <a:ext cx="757214" cy="2662238"/>
          </a:xfrm>
        </p:spPr>
        <p:txBody>
          <a:bodyPr/>
          <a:lstStyle/>
          <a:p>
            <a:pPr>
              <a:buNone/>
            </a:pPr>
            <a:endParaRPr lang="en-US" dirty="0"/>
          </a:p>
        </p:txBody>
      </p:sp>
      <p:sp>
        <p:nvSpPr>
          <p:cNvPr id="5" name="Slide Number Placeholder 4"/>
          <p:cNvSpPr>
            <a:spLocks noGrp="1"/>
          </p:cNvSpPr>
          <p:nvPr>
            <p:ph type="sldNum" sz="quarter" idx="12"/>
          </p:nvPr>
        </p:nvSpPr>
        <p:spPr/>
        <p:txBody>
          <a:bodyPr/>
          <a:lstStyle/>
          <a:p>
            <a:pPr>
              <a:defRPr/>
            </a:pPr>
            <a:r>
              <a:rPr lang="en-US" dirty="0" smtClean="0"/>
              <a:t>Slide </a:t>
            </a:r>
            <a:fld id="{5440D3F9-CFB2-4226-AA1F-F98AF49DF7C7}" type="slidenum">
              <a:rPr lang="en-AU" smtClean="0"/>
              <a:pPr>
                <a:defRPr/>
              </a:pPr>
              <a:t>29</a:t>
            </a:fld>
            <a:endParaRPr lang="en-AU"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524000"/>
          </a:xfrm>
        </p:spPr>
        <p:txBody>
          <a:bodyPr/>
          <a:lstStyle/>
          <a:p>
            <a:r>
              <a:rPr lang="en-US" dirty="0" smtClean="0"/>
              <a:t>What about </a:t>
            </a:r>
            <a:r>
              <a:rPr lang="en-US" dirty="0" err="1" smtClean="0"/>
              <a:t>Shani</a:t>
            </a:r>
            <a:r>
              <a:rPr lang="en-US" dirty="0" smtClean="0"/>
              <a:t> &amp; Tim?</a:t>
            </a:r>
            <a:endParaRPr lang="en-US" dirty="0"/>
          </a:p>
        </p:txBody>
      </p:sp>
      <p:pic>
        <p:nvPicPr>
          <p:cNvPr id="7" name="Content Placeholder 6" descr="Painted Fish (4).jpg">
            <a:hlinkClick r:id="rId2" action="ppaction://hlinkfile"/>
          </p:cNvPr>
          <p:cNvPicPr>
            <a:picLocks noGrp="1" noChangeAspect="1"/>
          </p:cNvPicPr>
          <p:nvPr>
            <p:ph idx="1"/>
          </p:nvPr>
        </p:nvPicPr>
        <p:blipFill>
          <a:blip r:embed="rId3" cstate="print"/>
          <a:stretch>
            <a:fillRect/>
          </a:stretch>
        </p:blipFill>
        <p:spPr>
          <a:xfrm>
            <a:off x="1763688" y="1484784"/>
            <a:ext cx="6912768" cy="4608512"/>
          </a:xfrm>
        </p:spPr>
      </p:pic>
      <p:sp>
        <p:nvSpPr>
          <p:cNvPr id="4" name="Slide Number Placeholder 3"/>
          <p:cNvSpPr>
            <a:spLocks noGrp="1"/>
          </p:cNvSpPr>
          <p:nvPr>
            <p:ph type="sldNum" sz="quarter" idx="12"/>
          </p:nvPr>
        </p:nvSpPr>
        <p:spPr/>
        <p:txBody>
          <a:bodyPr/>
          <a:lstStyle/>
          <a:p>
            <a:pPr>
              <a:defRPr/>
            </a:pPr>
            <a:r>
              <a:rPr lang="en-US" smtClean="0"/>
              <a:t>Slide </a:t>
            </a:r>
            <a:fld id="{12B06211-03CF-4E18-927F-B25984208E5D}" type="slidenum">
              <a:rPr lang="en-AU" smtClean="0"/>
              <a:pPr>
                <a:defRPr/>
              </a:pPr>
              <a:t>3</a:t>
            </a:fld>
            <a:endParaRPr lang="en-AU"/>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a:t>Slide </a:t>
            </a:r>
            <a:fld id="{1733F3CE-B202-4753-B89E-21A57FE5C52F}" type="slidenum">
              <a:rPr lang="en-AU"/>
              <a:pPr>
                <a:defRPr/>
              </a:pPr>
              <a:t>30</a:t>
            </a:fld>
            <a:endParaRPr lang="en-AU"/>
          </a:p>
        </p:txBody>
      </p:sp>
      <p:sp>
        <p:nvSpPr>
          <p:cNvPr id="17411" name="Rectangle 5"/>
          <p:cNvSpPr>
            <a:spLocks noGrp="1" noChangeArrowheads="1"/>
          </p:cNvSpPr>
          <p:nvPr>
            <p:ph type="title"/>
          </p:nvPr>
        </p:nvSpPr>
        <p:spPr>
          <a:xfrm>
            <a:off x="900113" y="404813"/>
            <a:ext cx="7772400" cy="1143000"/>
          </a:xfrm>
        </p:spPr>
        <p:txBody>
          <a:bodyPr/>
          <a:lstStyle/>
          <a:p>
            <a:pPr eaLnBrk="1" hangingPunct="1"/>
            <a:r>
              <a:rPr lang="en-AU" smtClean="0"/>
              <a:t>Taking Action</a:t>
            </a:r>
            <a:endParaRPr lang="en-US" smtClean="0"/>
          </a:p>
        </p:txBody>
      </p:sp>
      <p:pic>
        <p:nvPicPr>
          <p:cNvPr id="17412" name="Picture 11" descr="street party 012"/>
          <p:cNvPicPr>
            <a:picLocks noGrp="1" noChangeAspect="1" noChangeArrowheads="1"/>
          </p:cNvPicPr>
          <p:nvPr>
            <p:ph idx="1"/>
          </p:nvPr>
        </p:nvPicPr>
        <p:blipFill>
          <a:blip r:embed="rId3" cstate="print"/>
          <a:srcRect/>
          <a:stretch>
            <a:fillRect/>
          </a:stretch>
        </p:blipFill>
        <p:spPr>
          <a:xfrm>
            <a:off x="2195513" y="1557338"/>
            <a:ext cx="5907087" cy="4430712"/>
          </a:xfr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6"/>
          <p:cNvSpPr>
            <a:spLocks noGrp="1"/>
          </p:cNvSpPr>
          <p:nvPr>
            <p:ph type="sldNum" sz="quarter" idx="12"/>
          </p:nvPr>
        </p:nvSpPr>
        <p:spPr/>
        <p:txBody>
          <a:bodyPr/>
          <a:lstStyle/>
          <a:p>
            <a:pPr>
              <a:defRPr/>
            </a:pPr>
            <a:r>
              <a:rPr lang="en-US"/>
              <a:t>Slide </a:t>
            </a:r>
            <a:fld id="{7504EBB4-90B4-4F8E-A83A-C3312E5DE94E}" type="slidenum">
              <a:rPr lang="en-AU"/>
              <a:pPr>
                <a:defRPr/>
              </a:pPr>
              <a:t>31</a:t>
            </a:fld>
            <a:endParaRPr lang="en-AU"/>
          </a:p>
        </p:txBody>
      </p:sp>
      <p:sp>
        <p:nvSpPr>
          <p:cNvPr id="18435" name="Rectangle 2"/>
          <p:cNvSpPr>
            <a:spLocks noGrp="1" noChangeArrowheads="1"/>
          </p:cNvSpPr>
          <p:nvPr>
            <p:ph type="title"/>
          </p:nvPr>
        </p:nvSpPr>
        <p:spPr/>
        <p:txBody>
          <a:bodyPr/>
          <a:lstStyle/>
          <a:p>
            <a:pPr eaLnBrk="1" hangingPunct="1"/>
            <a:r>
              <a:rPr lang="en-AU" sz="4000" smtClean="0"/>
              <a:t>Taking Action</a:t>
            </a:r>
            <a:br>
              <a:rPr lang="en-AU" sz="4000" smtClean="0"/>
            </a:br>
            <a:r>
              <a:rPr lang="en-AU" sz="4000" smtClean="0"/>
              <a:t>some brain Science</a:t>
            </a:r>
            <a:endParaRPr lang="en-US" sz="4000" smtClean="0"/>
          </a:p>
        </p:txBody>
      </p:sp>
      <p:sp>
        <p:nvSpPr>
          <p:cNvPr id="18436" name="Rectangle 3"/>
          <p:cNvSpPr>
            <a:spLocks noGrp="1" noChangeArrowheads="1"/>
          </p:cNvSpPr>
          <p:nvPr>
            <p:ph type="body" sz="half" idx="1"/>
          </p:nvPr>
        </p:nvSpPr>
        <p:spPr>
          <a:xfrm>
            <a:off x="1547813" y="4292600"/>
            <a:ext cx="2087562" cy="1728788"/>
          </a:xfrm>
        </p:spPr>
        <p:txBody>
          <a:bodyPr/>
          <a:lstStyle/>
          <a:p>
            <a:pPr eaLnBrk="1" hangingPunct="1">
              <a:buFontTx/>
              <a:buNone/>
            </a:pPr>
            <a:r>
              <a:rPr lang="en-AU" sz="2800" smtClean="0"/>
              <a:t>3.5% in cats</a:t>
            </a:r>
          </a:p>
          <a:p>
            <a:pPr eaLnBrk="1" hangingPunct="1">
              <a:buFontTx/>
              <a:buNone/>
            </a:pPr>
            <a:r>
              <a:rPr lang="en-AU" sz="2800" smtClean="0"/>
              <a:t>17% in chimps </a:t>
            </a:r>
          </a:p>
          <a:p>
            <a:pPr eaLnBrk="1" hangingPunct="1"/>
            <a:endParaRPr lang="en-US" sz="2800" smtClean="0"/>
          </a:p>
        </p:txBody>
      </p:sp>
      <p:pic>
        <p:nvPicPr>
          <p:cNvPr id="18437" name="Picture 5" descr="cat5">
            <a:hlinkClick r:id="rId3"/>
          </p:cNvPr>
          <p:cNvPicPr>
            <a:picLocks noChangeAspect="1" noChangeArrowheads="1"/>
          </p:cNvPicPr>
          <p:nvPr/>
        </p:nvPicPr>
        <p:blipFill>
          <a:blip r:embed="rId4" cstate="print"/>
          <a:srcRect/>
          <a:stretch>
            <a:fillRect/>
          </a:stretch>
        </p:blipFill>
        <p:spPr bwMode="auto">
          <a:xfrm>
            <a:off x="1835150" y="1700213"/>
            <a:ext cx="2808288" cy="2106612"/>
          </a:xfrm>
          <a:prstGeom prst="rect">
            <a:avLst/>
          </a:prstGeom>
          <a:noFill/>
          <a:ln w="9525">
            <a:noFill/>
            <a:miter lim="800000"/>
            <a:headEnd/>
            <a:tailEnd/>
          </a:ln>
        </p:spPr>
      </p:pic>
      <p:pic>
        <p:nvPicPr>
          <p:cNvPr id="18438" name="Picture 7" descr="chimp">
            <a:hlinkClick r:id="rId5"/>
          </p:cNvPr>
          <p:cNvPicPr>
            <a:picLocks noGrp="1" noChangeAspect="1" noChangeArrowheads="1"/>
          </p:cNvPicPr>
          <p:nvPr>
            <p:ph sz="half" idx="2"/>
          </p:nvPr>
        </p:nvPicPr>
        <p:blipFill>
          <a:blip r:embed="rId6" cstate="print"/>
          <a:srcRect/>
          <a:stretch>
            <a:fillRect/>
          </a:stretch>
        </p:blipFill>
        <p:spPr>
          <a:xfrm>
            <a:off x="5076825" y="1700213"/>
            <a:ext cx="2808288" cy="2092325"/>
          </a:xfrm>
        </p:spPr>
      </p:pic>
      <p:pic>
        <p:nvPicPr>
          <p:cNvPr id="18439" name="Picture 27" descr="vision_people">
            <a:hlinkClick r:id="rId7"/>
          </p:cNvPr>
          <p:cNvPicPr>
            <a:picLocks noChangeAspect="1" noChangeArrowheads="1"/>
          </p:cNvPicPr>
          <p:nvPr/>
        </p:nvPicPr>
        <p:blipFill>
          <a:blip r:embed="rId8" cstate="print"/>
          <a:srcRect/>
          <a:stretch>
            <a:fillRect/>
          </a:stretch>
        </p:blipFill>
        <p:spPr bwMode="auto">
          <a:xfrm>
            <a:off x="3563938" y="3573463"/>
            <a:ext cx="2622550" cy="3024187"/>
          </a:xfrm>
          <a:prstGeom prst="rect">
            <a:avLst/>
          </a:prstGeom>
          <a:noFill/>
          <a:ln w="9525">
            <a:noFill/>
            <a:miter lim="800000"/>
            <a:headEnd/>
            <a:tailEnd/>
          </a:ln>
        </p:spPr>
      </p:pic>
      <p:sp>
        <p:nvSpPr>
          <p:cNvPr id="18440" name="Text Box 28"/>
          <p:cNvSpPr txBox="1">
            <a:spLocks noChangeArrowheads="1"/>
          </p:cNvSpPr>
          <p:nvPr/>
        </p:nvSpPr>
        <p:spPr bwMode="auto">
          <a:xfrm>
            <a:off x="6659563" y="4724400"/>
            <a:ext cx="1943100" cy="946150"/>
          </a:xfrm>
          <a:prstGeom prst="rect">
            <a:avLst/>
          </a:prstGeom>
          <a:noFill/>
          <a:ln w="9525">
            <a:noFill/>
            <a:miter lim="800000"/>
            <a:headEnd/>
            <a:tailEnd/>
          </a:ln>
        </p:spPr>
        <p:txBody>
          <a:bodyPr>
            <a:spAutoFit/>
          </a:bodyPr>
          <a:lstStyle/>
          <a:p>
            <a:pPr>
              <a:spcBef>
                <a:spcPct val="50000"/>
              </a:spcBef>
            </a:pPr>
            <a:r>
              <a:rPr lang="en-AU" sz="2800">
                <a:latin typeface="Gill Sans MT" pitchFamily="34" charset="0"/>
              </a:rPr>
              <a:t>29% in humans</a:t>
            </a:r>
            <a:endParaRPr lang="en-US" sz="2800">
              <a:latin typeface="Gill Sans MT"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a:t>Slide </a:t>
            </a:r>
            <a:fld id="{2A00CE9D-2077-451A-9789-B9F91F446301}" type="slidenum">
              <a:rPr lang="en-AU"/>
              <a:pPr>
                <a:defRPr/>
              </a:pPr>
              <a:t>32</a:t>
            </a:fld>
            <a:endParaRPr lang="en-AU"/>
          </a:p>
        </p:txBody>
      </p:sp>
      <p:sp>
        <p:nvSpPr>
          <p:cNvPr id="1028" name="Rectangle 2"/>
          <p:cNvSpPr>
            <a:spLocks noGrp="1" noChangeArrowheads="1"/>
          </p:cNvSpPr>
          <p:nvPr>
            <p:ph type="title"/>
          </p:nvPr>
        </p:nvSpPr>
        <p:spPr/>
        <p:txBody>
          <a:bodyPr/>
          <a:lstStyle/>
          <a:p>
            <a:pPr eaLnBrk="1" hangingPunct="1"/>
            <a:r>
              <a:rPr lang="en-AU" sz="4000" smtClean="0"/>
              <a:t>Taking Action – Your Subconscious</a:t>
            </a:r>
            <a:endParaRPr lang="en-US" sz="4000" smtClean="0"/>
          </a:p>
        </p:txBody>
      </p:sp>
      <p:graphicFrame>
        <p:nvGraphicFramePr>
          <p:cNvPr id="1026" name="Object 11"/>
          <p:cNvGraphicFramePr>
            <a:graphicFrameLocks noGrp="1" noChangeAspect="1"/>
          </p:cNvGraphicFramePr>
          <p:nvPr>
            <p:ph idx="1"/>
          </p:nvPr>
        </p:nvGraphicFramePr>
        <p:xfrm>
          <a:off x="2700338" y="1412875"/>
          <a:ext cx="4824412" cy="4437063"/>
        </p:xfrm>
        <a:graphic>
          <a:graphicData uri="http://schemas.openxmlformats.org/presentationml/2006/ole">
            <mc:AlternateContent xmlns:mc="http://schemas.openxmlformats.org/markup-compatibility/2006">
              <mc:Choice xmlns:v="urn:schemas-microsoft-com:vml" Requires="v">
                <p:oleObj spid="_x0000_s1032" name="Photo Editor Photo" r:id="rId4" imgW="2847619" imgH="2619048" progId="">
                  <p:embed/>
                </p:oleObj>
              </mc:Choice>
              <mc:Fallback>
                <p:oleObj name="Photo Editor Photo" r:id="rId4" imgW="2847619" imgH="2619048" progId="">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412875"/>
                        <a:ext cx="4824412" cy="443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r>
              <a:rPr lang="en-US"/>
              <a:t>Slide </a:t>
            </a:r>
            <a:fld id="{3172F6F0-BB4E-4FEA-B4FF-E00E67866B23}" type="slidenum">
              <a:rPr lang="en-AU"/>
              <a:pPr>
                <a:defRPr/>
              </a:pPr>
              <a:t>33</a:t>
            </a:fld>
            <a:endParaRPr lang="en-AU"/>
          </a:p>
        </p:txBody>
      </p:sp>
      <p:sp>
        <p:nvSpPr>
          <p:cNvPr id="19459" name="Rectangle 2"/>
          <p:cNvSpPr>
            <a:spLocks noGrp="1" noChangeArrowheads="1"/>
          </p:cNvSpPr>
          <p:nvPr>
            <p:ph type="title"/>
          </p:nvPr>
        </p:nvSpPr>
        <p:spPr>
          <a:xfrm>
            <a:off x="684213" y="0"/>
            <a:ext cx="7772400" cy="1143000"/>
          </a:xfrm>
        </p:spPr>
        <p:txBody>
          <a:bodyPr/>
          <a:lstStyle/>
          <a:p>
            <a:pPr eaLnBrk="1" hangingPunct="1"/>
            <a:r>
              <a:rPr lang="en-AU" smtClean="0"/>
              <a:t>Taking Action – some tools</a:t>
            </a:r>
            <a:endParaRPr lang="en-US" smtClean="0"/>
          </a:p>
        </p:txBody>
      </p:sp>
      <p:sp>
        <p:nvSpPr>
          <p:cNvPr id="19460" name="Rectangle 3"/>
          <p:cNvSpPr>
            <a:spLocks noGrp="1" noChangeArrowheads="1"/>
          </p:cNvSpPr>
          <p:nvPr>
            <p:ph type="body" idx="1"/>
          </p:nvPr>
        </p:nvSpPr>
        <p:spPr/>
        <p:txBody>
          <a:bodyPr/>
          <a:lstStyle/>
          <a:p>
            <a:pPr eaLnBrk="1" hangingPunct="1"/>
            <a:endParaRPr lang="en-US" smtClean="0"/>
          </a:p>
        </p:txBody>
      </p:sp>
      <p:pic>
        <p:nvPicPr>
          <p:cNvPr id="19461" name="Picture 5" descr="top-20-tools"/>
          <p:cNvPicPr>
            <a:picLocks noChangeAspect="1" noChangeArrowheads="1"/>
          </p:cNvPicPr>
          <p:nvPr/>
        </p:nvPicPr>
        <p:blipFill>
          <a:blip r:embed="rId3" cstate="print"/>
          <a:srcRect/>
          <a:stretch>
            <a:fillRect/>
          </a:stretch>
        </p:blipFill>
        <p:spPr bwMode="auto">
          <a:xfrm>
            <a:off x="2339975" y="981075"/>
            <a:ext cx="4848225" cy="4897438"/>
          </a:xfrm>
          <a:prstGeom prst="rect">
            <a:avLst/>
          </a:prstGeom>
          <a:noFill/>
          <a:ln w="9525">
            <a:noFill/>
            <a:miter lim="800000"/>
            <a:headEnd/>
            <a:tailEnd/>
          </a:ln>
        </p:spPr>
      </p:pic>
      <p:sp>
        <p:nvSpPr>
          <p:cNvPr id="19462" name="Text Box 6"/>
          <p:cNvSpPr txBox="1">
            <a:spLocks noChangeArrowheads="1"/>
          </p:cNvSpPr>
          <p:nvPr/>
        </p:nvSpPr>
        <p:spPr bwMode="auto">
          <a:xfrm>
            <a:off x="1476375" y="5949950"/>
            <a:ext cx="6985000" cy="519113"/>
          </a:xfrm>
          <a:prstGeom prst="rect">
            <a:avLst/>
          </a:prstGeom>
          <a:noFill/>
          <a:ln w="9525">
            <a:noFill/>
            <a:miter lim="800000"/>
            <a:headEnd/>
            <a:tailEnd/>
          </a:ln>
        </p:spPr>
        <p:txBody>
          <a:bodyPr>
            <a:spAutoFit/>
          </a:bodyPr>
          <a:lstStyle/>
          <a:p>
            <a:pPr>
              <a:spcBef>
                <a:spcPct val="50000"/>
              </a:spcBef>
            </a:pPr>
            <a:r>
              <a:rPr lang="en-AU" sz="2800">
                <a:latin typeface="Gill Sans MT" pitchFamily="34" charset="0"/>
              </a:rPr>
              <a:t>Goal setting  Positive thoughts   Visualisations</a:t>
            </a:r>
            <a:endParaRPr lang="en-US" sz="2800">
              <a:latin typeface="Gill Sans MT"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r>
              <a:rPr lang="en-US"/>
              <a:t>Slide </a:t>
            </a:r>
            <a:fld id="{AEF385C1-FA04-418B-9FCF-9125B28A23DF}" type="slidenum">
              <a:rPr lang="en-AU"/>
              <a:pPr>
                <a:defRPr/>
              </a:pPr>
              <a:t>34</a:t>
            </a:fld>
            <a:endParaRPr lang="en-AU"/>
          </a:p>
        </p:txBody>
      </p:sp>
      <p:sp>
        <p:nvSpPr>
          <p:cNvPr id="20483" name="Rectangle 2"/>
          <p:cNvSpPr>
            <a:spLocks noGrp="1" noChangeArrowheads="1"/>
          </p:cNvSpPr>
          <p:nvPr>
            <p:ph type="title"/>
          </p:nvPr>
        </p:nvSpPr>
        <p:spPr>
          <a:xfrm>
            <a:off x="395288" y="381000"/>
            <a:ext cx="8424862" cy="1143000"/>
          </a:xfrm>
        </p:spPr>
        <p:txBody>
          <a:bodyPr/>
          <a:lstStyle/>
          <a:p>
            <a:pPr eaLnBrk="1" hangingPunct="1"/>
            <a:r>
              <a:rPr lang="en-AU" sz="4000" smtClean="0"/>
              <a:t>Taking Action - Visualise</a:t>
            </a:r>
            <a:br>
              <a:rPr lang="en-AU" sz="4000" smtClean="0"/>
            </a:br>
            <a:endParaRPr lang="en-US" sz="3200" smtClean="0"/>
          </a:p>
        </p:txBody>
      </p:sp>
      <p:sp>
        <p:nvSpPr>
          <p:cNvPr id="20484" name="Rectangle 3"/>
          <p:cNvSpPr>
            <a:spLocks noGrp="1" noChangeArrowheads="1"/>
          </p:cNvSpPr>
          <p:nvPr>
            <p:ph type="body" idx="1"/>
          </p:nvPr>
        </p:nvSpPr>
        <p:spPr>
          <a:xfrm>
            <a:off x="2339975" y="4292600"/>
            <a:ext cx="5975350" cy="1236663"/>
          </a:xfrm>
        </p:spPr>
        <p:txBody>
          <a:bodyPr/>
          <a:lstStyle/>
          <a:p>
            <a:pPr eaLnBrk="1" hangingPunct="1">
              <a:buFontTx/>
              <a:buNone/>
            </a:pPr>
            <a:r>
              <a:rPr lang="en-AU" sz="4000" smtClean="0"/>
              <a:t>Where would you like to be in five years time?</a:t>
            </a:r>
            <a:endParaRPr lang="en-US" sz="4000" smtClean="0"/>
          </a:p>
        </p:txBody>
      </p:sp>
      <p:pic>
        <p:nvPicPr>
          <p:cNvPr id="20485" name="Picture 7" descr="DM_Visualise_Med">
            <a:hlinkClick r:id="rId3"/>
          </p:cNvPr>
          <p:cNvPicPr>
            <a:picLocks noChangeAspect="1" noChangeArrowheads="1"/>
          </p:cNvPicPr>
          <p:nvPr/>
        </p:nvPicPr>
        <p:blipFill>
          <a:blip r:embed="rId4" cstate="print"/>
          <a:srcRect/>
          <a:stretch>
            <a:fillRect/>
          </a:stretch>
        </p:blipFill>
        <p:spPr bwMode="auto">
          <a:xfrm>
            <a:off x="2555875" y="1484313"/>
            <a:ext cx="4679950" cy="2305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r>
              <a:rPr lang="en-US"/>
              <a:t>Slide </a:t>
            </a:r>
            <a:fld id="{A00E7710-A0C6-40BD-9F3E-0179D234F041}" type="slidenum">
              <a:rPr lang="en-AU"/>
              <a:pPr>
                <a:defRPr/>
              </a:pPr>
              <a:t>35</a:t>
            </a:fld>
            <a:endParaRPr lang="en-AU"/>
          </a:p>
        </p:txBody>
      </p:sp>
      <p:sp>
        <p:nvSpPr>
          <p:cNvPr id="22531" name="Rectangle 2"/>
          <p:cNvSpPr>
            <a:spLocks noGrp="1" noChangeArrowheads="1"/>
          </p:cNvSpPr>
          <p:nvPr>
            <p:ph type="title"/>
          </p:nvPr>
        </p:nvSpPr>
        <p:spPr/>
        <p:txBody>
          <a:bodyPr/>
          <a:lstStyle/>
          <a:p>
            <a:pPr eaLnBrk="1" hangingPunct="1"/>
            <a:r>
              <a:rPr lang="en-AU" sz="4000" smtClean="0"/>
              <a:t>Taking Action – Positive Language</a:t>
            </a:r>
            <a:endParaRPr lang="en-US" sz="4000" smtClean="0"/>
          </a:p>
        </p:txBody>
      </p:sp>
      <p:sp>
        <p:nvSpPr>
          <p:cNvPr id="22532" name="Rectangle 8"/>
          <p:cNvSpPr>
            <a:spLocks noGrp="1" noChangeArrowheads="1"/>
          </p:cNvSpPr>
          <p:nvPr>
            <p:ph idx="1"/>
          </p:nvPr>
        </p:nvSpPr>
        <p:spPr/>
        <p:txBody>
          <a:bodyPr/>
          <a:lstStyle/>
          <a:p>
            <a:pPr eaLnBrk="1" hangingPunct="1"/>
            <a:endParaRPr lang="en-US" smtClean="0"/>
          </a:p>
        </p:txBody>
      </p:sp>
      <p:pic>
        <p:nvPicPr>
          <p:cNvPr id="22533" name="Picture 12" descr="positive.jpg">
            <a:hlinkClick r:id="rId3" tooltip="positive.jpg"/>
          </p:cNvPr>
          <p:cNvPicPr>
            <a:picLocks noChangeAspect="1" noChangeArrowheads="1"/>
          </p:cNvPicPr>
          <p:nvPr/>
        </p:nvPicPr>
        <p:blipFill>
          <a:blip r:embed="rId4" cstate="print"/>
          <a:srcRect/>
          <a:stretch>
            <a:fillRect/>
          </a:stretch>
        </p:blipFill>
        <p:spPr bwMode="auto">
          <a:xfrm>
            <a:off x="2339975" y="1341438"/>
            <a:ext cx="5329238" cy="4843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r>
              <a:rPr lang="en-US"/>
              <a:t>Slide </a:t>
            </a:r>
            <a:fld id="{83F27BA3-7C02-410A-BDA3-94E70A17754F}" type="slidenum">
              <a:rPr lang="en-AU"/>
              <a:pPr>
                <a:defRPr/>
              </a:pPr>
              <a:t>36</a:t>
            </a:fld>
            <a:endParaRPr lang="en-AU"/>
          </a:p>
        </p:txBody>
      </p:sp>
      <p:sp>
        <p:nvSpPr>
          <p:cNvPr id="21507" name="Rectangle 2"/>
          <p:cNvSpPr>
            <a:spLocks noGrp="1" noChangeArrowheads="1"/>
          </p:cNvSpPr>
          <p:nvPr>
            <p:ph type="title"/>
          </p:nvPr>
        </p:nvSpPr>
        <p:spPr/>
        <p:txBody>
          <a:bodyPr/>
          <a:lstStyle/>
          <a:p>
            <a:pPr eaLnBrk="1" hangingPunct="1"/>
            <a:r>
              <a:rPr lang="en-AU" smtClean="0"/>
              <a:t>Taking Action Goal Setting</a:t>
            </a:r>
            <a:endParaRPr lang="en-US" smtClean="0"/>
          </a:p>
        </p:txBody>
      </p:sp>
      <p:sp>
        <p:nvSpPr>
          <p:cNvPr id="21508" name="Text Box 6"/>
          <p:cNvSpPr txBox="1">
            <a:spLocks noChangeArrowheads="1"/>
          </p:cNvSpPr>
          <p:nvPr/>
        </p:nvSpPr>
        <p:spPr bwMode="auto">
          <a:xfrm>
            <a:off x="3995936" y="1773238"/>
            <a:ext cx="2232247" cy="4031873"/>
          </a:xfrm>
          <a:prstGeom prst="rect">
            <a:avLst/>
          </a:prstGeom>
          <a:noFill/>
          <a:ln w="9525">
            <a:noFill/>
            <a:miter lim="800000"/>
            <a:headEnd/>
            <a:tailEnd/>
          </a:ln>
        </p:spPr>
        <p:txBody>
          <a:bodyPr wrap="square">
            <a:spAutoFit/>
          </a:bodyPr>
          <a:lstStyle/>
          <a:p>
            <a:pPr algn="ctr">
              <a:spcBef>
                <a:spcPct val="50000"/>
              </a:spcBef>
            </a:pPr>
            <a:r>
              <a:rPr lang="en-AU" sz="3200" dirty="0">
                <a:latin typeface="Gill Sans MT" pitchFamily="34" charset="0"/>
              </a:rPr>
              <a:t>Specific</a:t>
            </a:r>
          </a:p>
          <a:p>
            <a:pPr algn="ctr">
              <a:spcBef>
                <a:spcPct val="50000"/>
              </a:spcBef>
            </a:pPr>
            <a:r>
              <a:rPr lang="en-AU" sz="3200" dirty="0">
                <a:latin typeface="Gill Sans MT" pitchFamily="34" charset="0"/>
              </a:rPr>
              <a:t>Positive</a:t>
            </a:r>
          </a:p>
          <a:p>
            <a:pPr algn="ctr">
              <a:spcBef>
                <a:spcPct val="50000"/>
              </a:spcBef>
            </a:pPr>
            <a:r>
              <a:rPr lang="en-AU" sz="3200" dirty="0">
                <a:latin typeface="Gill Sans MT" pitchFamily="34" charset="0"/>
              </a:rPr>
              <a:t>Realistic but challenging</a:t>
            </a:r>
          </a:p>
          <a:p>
            <a:pPr algn="ctr">
              <a:spcBef>
                <a:spcPct val="50000"/>
              </a:spcBef>
            </a:pPr>
            <a:r>
              <a:rPr lang="en-AU" sz="3200" dirty="0">
                <a:latin typeface="Gill Sans MT" pitchFamily="34" charset="0"/>
              </a:rPr>
              <a:t>Measurable</a:t>
            </a:r>
          </a:p>
          <a:p>
            <a:pPr algn="ctr">
              <a:spcBef>
                <a:spcPct val="50000"/>
              </a:spcBef>
            </a:pPr>
            <a:r>
              <a:rPr lang="en-AU" sz="3200" dirty="0">
                <a:latin typeface="Gill Sans MT" pitchFamily="34" charset="0"/>
              </a:rPr>
              <a:t>Flexible</a:t>
            </a:r>
            <a:endParaRPr lang="en-US" sz="3200" dirty="0">
              <a:latin typeface="Gill Sans MT" pitchFamily="34" charset="0"/>
            </a:endParaRPr>
          </a:p>
        </p:txBody>
      </p:sp>
      <p:pic>
        <p:nvPicPr>
          <p:cNvPr id="21509" name="Picture 8"/>
          <p:cNvPicPr>
            <a:picLocks noGrp="1" noChangeAspect="1" noChangeArrowheads="1"/>
          </p:cNvPicPr>
          <p:nvPr>
            <p:ph idx="1"/>
          </p:nvPr>
        </p:nvPicPr>
        <p:blipFill>
          <a:blip r:embed="rId3" cstate="print"/>
          <a:srcRect/>
          <a:stretch>
            <a:fillRect/>
          </a:stretch>
        </p:blipFill>
        <p:spPr>
          <a:xfrm>
            <a:off x="1547665" y="1628775"/>
            <a:ext cx="1944216" cy="4321175"/>
          </a:xfrm>
          <a:noFill/>
        </p:spPr>
      </p:pic>
      <p:sp>
        <p:nvSpPr>
          <p:cNvPr id="8" name="TextBox 7"/>
          <p:cNvSpPr txBox="1"/>
          <p:nvPr/>
        </p:nvSpPr>
        <p:spPr>
          <a:xfrm>
            <a:off x="6516216" y="1772816"/>
            <a:ext cx="2232248" cy="3970318"/>
          </a:xfrm>
          <a:prstGeom prst="rect">
            <a:avLst/>
          </a:prstGeom>
          <a:noFill/>
        </p:spPr>
        <p:txBody>
          <a:bodyPr wrap="square" rtlCol="0">
            <a:spAutoFit/>
          </a:bodyPr>
          <a:lstStyle/>
          <a:p>
            <a:pPr algn="r"/>
            <a:r>
              <a:rPr lang="en-US" sz="3600" dirty="0" smtClean="0">
                <a:latin typeface="+mn-lt"/>
              </a:rPr>
              <a:t>ASK</a:t>
            </a:r>
            <a:br>
              <a:rPr lang="en-US" sz="3600" dirty="0" smtClean="0">
                <a:latin typeface="+mn-lt"/>
              </a:rPr>
            </a:br>
            <a:r>
              <a:rPr lang="en-US" sz="3600" dirty="0" smtClean="0">
                <a:latin typeface="+mn-lt"/>
              </a:rPr>
              <a:t>What?</a:t>
            </a:r>
          </a:p>
          <a:p>
            <a:pPr algn="r"/>
            <a:r>
              <a:rPr lang="en-US" sz="3600" dirty="0" smtClean="0">
                <a:latin typeface="+mn-lt"/>
              </a:rPr>
              <a:t>Why?</a:t>
            </a:r>
          </a:p>
          <a:p>
            <a:pPr algn="r"/>
            <a:r>
              <a:rPr lang="en-US" sz="3600" dirty="0" smtClean="0">
                <a:latin typeface="+mn-lt"/>
              </a:rPr>
              <a:t>When?</a:t>
            </a:r>
          </a:p>
          <a:p>
            <a:pPr algn="r"/>
            <a:r>
              <a:rPr lang="en-US" sz="3600" dirty="0" smtClean="0">
                <a:latin typeface="+mn-lt"/>
              </a:rPr>
              <a:t>Where?</a:t>
            </a:r>
          </a:p>
          <a:p>
            <a:pPr algn="r"/>
            <a:r>
              <a:rPr lang="en-US" sz="3600" dirty="0" smtClean="0">
                <a:latin typeface="+mn-lt"/>
              </a:rPr>
              <a:t>Who with?</a:t>
            </a:r>
          </a:p>
          <a:p>
            <a:pPr algn="r"/>
            <a:r>
              <a:rPr lang="en-US" sz="3600" dirty="0" smtClean="0">
                <a:latin typeface="+mn-lt"/>
              </a:rPr>
              <a:t>How?</a:t>
            </a:r>
            <a:endParaRPr lang="en-US" sz="3600" dirty="0">
              <a:latin typeface="+mn-l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r>
              <a:rPr lang="en-US"/>
              <a:t>Slide </a:t>
            </a:r>
            <a:fld id="{1794E832-E561-4490-95A9-D6F70950EEAB}" type="slidenum">
              <a:rPr lang="en-AU"/>
              <a:pPr>
                <a:defRPr/>
              </a:pPr>
              <a:t>37</a:t>
            </a:fld>
            <a:endParaRPr lang="en-AU"/>
          </a:p>
        </p:txBody>
      </p:sp>
      <p:sp>
        <p:nvSpPr>
          <p:cNvPr id="23555" name="Rectangle 2"/>
          <p:cNvSpPr>
            <a:spLocks noGrp="1" noChangeArrowheads="1"/>
          </p:cNvSpPr>
          <p:nvPr>
            <p:ph type="title"/>
          </p:nvPr>
        </p:nvSpPr>
        <p:spPr/>
        <p:txBody>
          <a:bodyPr/>
          <a:lstStyle/>
          <a:p>
            <a:pPr eaLnBrk="1" hangingPunct="1"/>
            <a:r>
              <a:rPr lang="en-AU" smtClean="0"/>
              <a:t>Taking Action - Sharing</a:t>
            </a:r>
            <a:endParaRPr lang="en-US" smtClean="0"/>
          </a:p>
        </p:txBody>
      </p:sp>
      <p:sp>
        <p:nvSpPr>
          <p:cNvPr id="23556" name="Rectangle 3"/>
          <p:cNvSpPr>
            <a:spLocks noGrp="1" noChangeArrowheads="1"/>
          </p:cNvSpPr>
          <p:nvPr>
            <p:ph type="body" idx="1"/>
          </p:nvPr>
        </p:nvSpPr>
        <p:spPr/>
        <p:txBody>
          <a:bodyPr/>
          <a:lstStyle/>
          <a:p>
            <a:pPr eaLnBrk="1" hangingPunct="1"/>
            <a:endParaRPr lang="en-US" smtClean="0"/>
          </a:p>
        </p:txBody>
      </p:sp>
      <p:pic>
        <p:nvPicPr>
          <p:cNvPr id="23557" name="Picture 7" descr="Climbing Tree"/>
          <p:cNvPicPr>
            <a:picLocks noChangeAspect="1" noChangeArrowheads="1"/>
          </p:cNvPicPr>
          <p:nvPr/>
        </p:nvPicPr>
        <p:blipFill>
          <a:blip r:embed="rId3" cstate="print"/>
          <a:srcRect/>
          <a:stretch>
            <a:fillRect/>
          </a:stretch>
        </p:blipFill>
        <p:spPr bwMode="auto">
          <a:xfrm>
            <a:off x="2484438" y="1412875"/>
            <a:ext cx="4638675" cy="4895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Tim’s Weekly Diary</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dirty="0" smtClean="0"/>
              <a:t>Stream of consciousness</a:t>
            </a:r>
          </a:p>
          <a:p>
            <a:pPr algn="ctr">
              <a:buNone/>
            </a:pPr>
            <a:r>
              <a:rPr lang="en-US" dirty="0" smtClean="0"/>
              <a:t>Things to do this week</a:t>
            </a:r>
          </a:p>
          <a:p>
            <a:pPr algn="ctr">
              <a:buNone/>
            </a:pPr>
            <a:r>
              <a:rPr lang="en-US" dirty="0" smtClean="0"/>
              <a:t>Things to do this month</a:t>
            </a:r>
          </a:p>
          <a:p>
            <a:pPr algn="ctr">
              <a:buNone/>
            </a:pPr>
            <a:r>
              <a:rPr lang="en-US" dirty="0" smtClean="0"/>
              <a:t>Three successes for the week</a:t>
            </a:r>
          </a:p>
          <a:p>
            <a:pPr algn="ctr">
              <a:buNone/>
            </a:pPr>
            <a:r>
              <a:rPr lang="en-US" dirty="0" smtClean="0"/>
              <a:t>One affirmation</a:t>
            </a:r>
            <a:endParaRPr lang="en-US" dirty="0"/>
          </a:p>
        </p:txBody>
      </p:sp>
      <p:sp>
        <p:nvSpPr>
          <p:cNvPr id="4" name="Slide Number Placeholder 3"/>
          <p:cNvSpPr>
            <a:spLocks noGrp="1"/>
          </p:cNvSpPr>
          <p:nvPr>
            <p:ph type="sldNum" sz="quarter" idx="12"/>
          </p:nvPr>
        </p:nvSpPr>
        <p:spPr/>
        <p:txBody>
          <a:bodyPr/>
          <a:lstStyle/>
          <a:p>
            <a:pPr>
              <a:defRPr/>
            </a:pPr>
            <a:r>
              <a:rPr lang="en-US" smtClean="0"/>
              <a:t>Slide </a:t>
            </a:r>
            <a:fld id="{12B06211-03CF-4E18-927F-B25984208E5D}" type="slidenum">
              <a:rPr lang="en-AU" smtClean="0"/>
              <a:pPr>
                <a:defRPr/>
              </a:pPr>
              <a:t>38</a:t>
            </a:fld>
            <a:endParaRPr lang="en-AU"/>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nvPr>
        </p:nvGraphicFramePr>
        <p:xfrm>
          <a:off x="214280" y="214291"/>
          <a:ext cx="8715438" cy="5715040"/>
        </p:xfrm>
        <a:graphic>
          <a:graphicData uri="http://schemas.openxmlformats.org/drawingml/2006/table">
            <a:tbl>
              <a:tblPr firstRow="1" bandRow="1">
                <a:tableStyleId>{5C22544A-7EE6-4342-B048-85BDC9FD1C3A}</a:tableStyleId>
              </a:tblPr>
              <a:tblGrid>
                <a:gridCol w="1694504"/>
                <a:gridCol w="1694504"/>
                <a:gridCol w="1694504"/>
                <a:gridCol w="1694504"/>
                <a:gridCol w="1937422"/>
              </a:tblGrid>
              <a:tr h="1441084">
                <a:tc>
                  <a:txBody>
                    <a:bodyPr/>
                    <a:lstStyle/>
                    <a:p>
                      <a:endParaRPr lang="en-US" dirty="0"/>
                    </a:p>
                  </a:txBody>
                  <a:tcPr/>
                </a:tc>
                <a:tc>
                  <a:txBody>
                    <a:bodyPr/>
                    <a:lstStyle/>
                    <a:p>
                      <a:r>
                        <a:rPr lang="en-US" dirty="0" smtClean="0"/>
                        <a:t>Friends and Family</a:t>
                      </a:r>
                      <a:endParaRPr lang="en-US" dirty="0"/>
                    </a:p>
                  </a:txBody>
                  <a:tcPr/>
                </a:tc>
                <a:tc>
                  <a:txBody>
                    <a:bodyPr/>
                    <a:lstStyle/>
                    <a:p>
                      <a:r>
                        <a:rPr lang="en-US" dirty="0" smtClean="0"/>
                        <a:t>Financial and Vocational</a:t>
                      </a:r>
                      <a:endParaRPr lang="en-US" dirty="0"/>
                    </a:p>
                  </a:txBody>
                  <a:tcPr/>
                </a:tc>
                <a:tc>
                  <a:txBody>
                    <a:bodyPr/>
                    <a:lstStyle/>
                    <a:p>
                      <a:r>
                        <a:rPr lang="en-US" dirty="0" smtClean="0"/>
                        <a:t>Emotional and Spiritual</a:t>
                      </a:r>
                      <a:endParaRPr lang="en-US" dirty="0"/>
                    </a:p>
                  </a:txBody>
                  <a:tcPr/>
                </a:tc>
                <a:tc>
                  <a:txBody>
                    <a:bodyPr/>
                    <a:lstStyle/>
                    <a:p>
                      <a:r>
                        <a:rPr lang="en-US" dirty="0" smtClean="0"/>
                        <a:t>Health</a:t>
                      </a:r>
                      <a:r>
                        <a:rPr lang="en-US" baseline="0" dirty="0" smtClean="0"/>
                        <a:t> Education Recreation</a:t>
                      </a:r>
                      <a:endParaRPr lang="en-US" dirty="0"/>
                    </a:p>
                  </a:txBody>
                  <a:tcPr/>
                </a:tc>
              </a:tr>
              <a:tr h="1424652">
                <a:tc>
                  <a:txBody>
                    <a:bodyPr/>
                    <a:lstStyle/>
                    <a:p>
                      <a:pPr algn="ctr"/>
                      <a:endParaRPr lang="en-US" dirty="0" smtClean="0"/>
                    </a:p>
                    <a:p>
                      <a:pPr algn="ctr"/>
                      <a:r>
                        <a:rPr lang="en-US" dirty="0" smtClean="0"/>
                        <a:t>Three months</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r>
              <a:tr h="1424652">
                <a:tc>
                  <a:txBody>
                    <a:bodyPr/>
                    <a:lstStyle/>
                    <a:p>
                      <a:pPr algn="ctr"/>
                      <a:endParaRPr lang="en-US" dirty="0" smtClean="0"/>
                    </a:p>
                    <a:p>
                      <a:pPr algn="ctr"/>
                      <a:r>
                        <a:rPr lang="en-US" dirty="0" smtClean="0"/>
                        <a:t>One year </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1424652">
                <a:tc>
                  <a:txBody>
                    <a:bodyPr/>
                    <a:lstStyle/>
                    <a:p>
                      <a:pPr algn="ctr"/>
                      <a:endParaRPr lang="en-US" dirty="0" smtClean="0"/>
                    </a:p>
                    <a:p>
                      <a:pPr algn="ctr"/>
                      <a:endParaRPr lang="en-US" dirty="0" smtClean="0"/>
                    </a:p>
                    <a:p>
                      <a:pPr algn="ctr"/>
                      <a:r>
                        <a:rPr lang="en-US" dirty="0" smtClean="0"/>
                        <a:t>Five year</a:t>
                      </a:r>
                      <a:r>
                        <a:rPr lang="en-US" baseline="0" dirty="0" smtClean="0"/>
                        <a:t> </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4" name="Slide Number Placeholder 3"/>
          <p:cNvSpPr>
            <a:spLocks noGrp="1"/>
          </p:cNvSpPr>
          <p:nvPr>
            <p:ph type="sldNum" sz="quarter" idx="12"/>
          </p:nvPr>
        </p:nvSpPr>
        <p:spPr/>
        <p:txBody>
          <a:bodyPr/>
          <a:lstStyle/>
          <a:p>
            <a:pPr>
              <a:defRPr/>
            </a:pPr>
            <a:r>
              <a:rPr lang="en-US" smtClean="0"/>
              <a:t>Slide </a:t>
            </a:r>
            <a:fld id="{12B06211-03CF-4E18-927F-B25984208E5D}" type="slidenum">
              <a:rPr lang="en-AU" smtClean="0"/>
              <a:pPr>
                <a:defRPr/>
              </a:pPr>
              <a:t>39</a:t>
            </a:fld>
            <a:endParaRPr lang="en-AU"/>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Town Influence</a:t>
            </a:r>
            <a:endParaRPr lang="en-US" dirty="0"/>
          </a:p>
        </p:txBody>
      </p:sp>
      <p:pic>
        <p:nvPicPr>
          <p:cNvPr id="4" name="Content Placeholder 3" descr="transition.jpg"/>
          <p:cNvPicPr>
            <a:picLocks noGrp="1"/>
          </p:cNvPicPr>
          <p:nvPr>
            <p:ph idx="1"/>
          </p:nvPr>
        </p:nvPicPr>
        <p:blipFill>
          <a:blip r:embed="rId2" cstate="print"/>
          <a:stretch>
            <a:fillRect/>
          </a:stretch>
        </p:blipFill>
        <p:spPr>
          <a:xfrm>
            <a:off x="1547664" y="1844824"/>
            <a:ext cx="7416824" cy="3888432"/>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r>
              <a:rPr lang="en-US"/>
              <a:t>Slide </a:t>
            </a:r>
            <a:fld id="{ECEC0355-317A-469F-9B19-A4181C13CB05}" type="slidenum">
              <a:rPr lang="en-AU"/>
              <a:pPr>
                <a:defRPr/>
              </a:pPr>
              <a:t>40</a:t>
            </a:fld>
            <a:endParaRPr lang="en-AU"/>
          </a:p>
        </p:txBody>
      </p:sp>
      <p:sp>
        <p:nvSpPr>
          <p:cNvPr id="24579" name="Rectangle 2"/>
          <p:cNvSpPr>
            <a:spLocks noGrp="1" noChangeArrowheads="1"/>
          </p:cNvSpPr>
          <p:nvPr>
            <p:ph type="title"/>
          </p:nvPr>
        </p:nvSpPr>
        <p:spPr/>
        <p:txBody>
          <a:bodyPr/>
          <a:lstStyle/>
          <a:p>
            <a:pPr eaLnBrk="1" hangingPunct="1"/>
            <a:r>
              <a:rPr lang="en-AU" smtClean="0"/>
              <a:t>What about You?</a:t>
            </a:r>
            <a:endParaRPr lang="en-US" smtClean="0"/>
          </a:p>
        </p:txBody>
      </p:sp>
      <p:sp>
        <p:nvSpPr>
          <p:cNvPr id="24580" name="Rectangle 3"/>
          <p:cNvSpPr>
            <a:spLocks noGrp="1" noChangeArrowheads="1"/>
          </p:cNvSpPr>
          <p:nvPr>
            <p:ph type="body" idx="1"/>
          </p:nvPr>
        </p:nvSpPr>
        <p:spPr/>
        <p:txBody>
          <a:bodyPr/>
          <a:lstStyle/>
          <a:p>
            <a:pPr eaLnBrk="1" hangingPunct="1"/>
            <a:r>
              <a:rPr lang="en-AU" dirty="0" smtClean="0"/>
              <a:t>Your household ecological footprint</a:t>
            </a:r>
          </a:p>
          <a:p>
            <a:pPr eaLnBrk="1" hangingPunct="1"/>
            <a:r>
              <a:rPr lang="en-AU" dirty="0" smtClean="0"/>
              <a:t>Where is my household – electricity, gas, water, car travel, air travel</a:t>
            </a:r>
          </a:p>
          <a:p>
            <a:pPr eaLnBrk="1" hangingPunct="1"/>
            <a:r>
              <a:rPr lang="en-AU" dirty="0" smtClean="0"/>
              <a:t>Complete a five year visualisation exercise for yourself, your house, your street</a:t>
            </a:r>
          </a:p>
          <a:p>
            <a:pPr eaLnBrk="1" hangingPunct="1"/>
            <a:r>
              <a:rPr lang="en-AU" dirty="0" smtClean="0"/>
              <a:t>MAKE A GOAL!</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r>
              <a:rPr lang="en-US"/>
              <a:t>Slide </a:t>
            </a:r>
            <a:fld id="{8F5EEC8B-A5B5-4CA5-8BA2-E7625C727EF7}" type="slidenum">
              <a:rPr lang="en-AU"/>
              <a:pPr>
                <a:defRPr/>
              </a:pPr>
              <a:t>41</a:t>
            </a:fld>
            <a:endParaRPr lang="en-AU"/>
          </a:p>
        </p:txBody>
      </p:sp>
      <p:sp>
        <p:nvSpPr>
          <p:cNvPr id="25603" name="Rectangle 2"/>
          <p:cNvSpPr>
            <a:spLocks noGrp="1" noChangeArrowheads="1"/>
          </p:cNvSpPr>
          <p:nvPr>
            <p:ph type="title"/>
          </p:nvPr>
        </p:nvSpPr>
        <p:spPr>
          <a:xfrm>
            <a:off x="0" y="381000"/>
            <a:ext cx="8929718" cy="1143000"/>
          </a:xfrm>
        </p:spPr>
        <p:txBody>
          <a:bodyPr/>
          <a:lstStyle/>
          <a:p>
            <a:pPr eaLnBrk="1" hangingPunct="1"/>
            <a:r>
              <a:rPr lang="en-AU" dirty="0" smtClean="0"/>
              <a:t>Think Pair Share – Your Goal</a:t>
            </a:r>
            <a:br>
              <a:rPr lang="en-AU" dirty="0" smtClean="0"/>
            </a:br>
            <a:r>
              <a:rPr lang="en-AU" dirty="0" smtClean="0"/>
              <a:t>What Why How When Where Who?</a:t>
            </a:r>
            <a:endParaRPr lang="en-US" dirty="0" smtClean="0"/>
          </a:p>
        </p:txBody>
      </p:sp>
      <p:sp>
        <p:nvSpPr>
          <p:cNvPr id="25604" name="Rectangle 3"/>
          <p:cNvSpPr>
            <a:spLocks noGrp="1" noChangeArrowheads="1"/>
          </p:cNvSpPr>
          <p:nvPr>
            <p:ph type="body" idx="1"/>
          </p:nvPr>
        </p:nvSpPr>
        <p:spPr/>
        <p:txBody>
          <a:bodyPr/>
          <a:lstStyle/>
          <a:p>
            <a:pPr eaLnBrk="1" hangingPunct="1"/>
            <a:endParaRPr lang="en-US" dirty="0" smtClean="0"/>
          </a:p>
        </p:txBody>
      </p:sp>
      <p:pic>
        <p:nvPicPr>
          <p:cNvPr id="25605" name="Picture 5" descr="Timed Pair Share"/>
          <p:cNvPicPr>
            <a:picLocks noChangeAspect="1" noChangeArrowheads="1"/>
          </p:cNvPicPr>
          <p:nvPr/>
        </p:nvPicPr>
        <p:blipFill>
          <a:blip r:embed="rId2" cstate="print"/>
          <a:srcRect/>
          <a:stretch>
            <a:fillRect/>
          </a:stretch>
        </p:blipFill>
        <p:spPr bwMode="auto">
          <a:xfrm>
            <a:off x="2627313" y="1916113"/>
            <a:ext cx="4968875" cy="449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Next week</a:t>
            </a:r>
            <a:endParaRPr lang="en-US" dirty="0"/>
          </a:p>
        </p:txBody>
      </p:sp>
      <p:pic>
        <p:nvPicPr>
          <p:cNvPr id="5" name="Content Placeholder 4" descr="waste.bmp"/>
          <p:cNvPicPr>
            <a:picLocks noGrp="1" noChangeAspect="1"/>
          </p:cNvPicPr>
          <p:nvPr>
            <p:ph idx="1"/>
          </p:nvPr>
        </p:nvPicPr>
        <p:blipFill>
          <a:blip r:embed="rId2" cstate="print"/>
          <a:stretch>
            <a:fillRect/>
          </a:stretch>
        </p:blipFill>
        <p:spPr>
          <a:xfrm>
            <a:off x="3857620" y="3071810"/>
            <a:ext cx="4761905" cy="3057143"/>
          </a:xfrm>
        </p:spPr>
      </p:pic>
      <p:sp>
        <p:nvSpPr>
          <p:cNvPr id="4" name="Slide Number Placeholder 3"/>
          <p:cNvSpPr>
            <a:spLocks noGrp="1"/>
          </p:cNvSpPr>
          <p:nvPr>
            <p:ph type="sldNum" sz="quarter" idx="12"/>
          </p:nvPr>
        </p:nvSpPr>
        <p:spPr/>
        <p:txBody>
          <a:bodyPr/>
          <a:lstStyle/>
          <a:p>
            <a:pPr>
              <a:defRPr/>
            </a:pPr>
            <a:r>
              <a:rPr lang="en-US" smtClean="0"/>
              <a:t>Slide </a:t>
            </a:r>
            <a:fld id="{12B06211-03CF-4E18-927F-B25984208E5D}" type="slidenum">
              <a:rPr lang="en-AU" smtClean="0"/>
              <a:pPr>
                <a:defRPr/>
              </a:pPr>
              <a:t>42</a:t>
            </a:fld>
            <a:endParaRPr lang="en-AU"/>
          </a:p>
        </p:txBody>
      </p:sp>
      <p:pic>
        <p:nvPicPr>
          <p:cNvPr id="7" name="Picture 6" descr="simply live.jpg"/>
          <p:cNvPicPr>
            <a:picLocks noChangeAspect="1"/>
          </p:cNvPicPr>
          <p:nvPr/>
        </p:nvPicPr>
        <p:blipFill>
          <a:blip r:embed="rId3" cstate="print"/>
          <a:stretch>
            <a:fillRect/>
          </a:stretch>
        </p:blipFill>
        <p:spPr>
          <a:xfrm>
            <a:off x="1500166" y="357166"/>
            <a:ext cx="3619500" cy="36195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he Painted Fish\Pictures\2009-02-11\009.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 name="TextBox 2"/>
          <p:cNvSpPr txBox="1"/>
          <p:nvPr/>
        </p:nvSpPr>
        <p:spPr>
          <a:xfrm>
            <a:off x="395536" y="692696"/>
            <a:ext cx="5328592" cy="769441"/>
          </a:xfrm>
          <a:prstGeom prst="rect">
            <a:avLst/>
          </a:prstGeom>
          <a:noFill/>
        </p:spPr>
        <p:txBody>
          <a:bodyPr wrap="square" rtlCol="0">
            <a:spAutoFit/>
          </a:bodyPr>
          <a:lstStyle/>
          <a:p>
            <a:pPr algn="ctr" fontAlgn="auto">
              <a:spcBef>
                <a:spcPts val="0"/>
              </a:spcBef>
              <a:spcAft>
                <a:spcPts val="0"/>
              </a:spcAft>
            </a:pPr>
            <a:r>
              <a:rPr lang="en-US" sz="4400" dirty="0" smtClean="0">
                <a:solidFill>
                  <a:prstClr val="black"/>
                </a:solidFill>
                <a:latin typeface="Calibri"/>
              </a:rPr>
              <a:t>Hulbert Street Movies</a:t>
            </a:r>
            <a:endParaRPr lang="en-US" sz="4400" dirty="0">
              <a:solidFill>
                <a:prstClr val="black"/>
              </a:solidFill>
              <a:latin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ct 09 chooks (9).jpg"/>
          <p:cNvPicPr>
            <a:picLocks noChangeAspect="1"/>
          </p:cNvPicPr>
          <p:nvPr/>
        </p:nvPicPr>
        <p:blipFill>
          <a:blip r:embed="rId3" cstate="print"/>
          <a:stretch>
            <a:fillRect/>
          </a:stretch>
        </p:blipFill>
        <p:spPr>
          <a:xfrm>
            <a:off x="1259632" y="3284984"/>
            <a:ext cx="4046219" cy="3034664"/>
          </a:xfrm>
          <a:prstGeom prst="rect">
            <a:avLst/>
          </a:prstGeom>
        </p:spPr>
      </p:pic>
      <p:pic>
        <p:nvPicPr>
          <p:cNvPr id="10" name="Picture 9" descr="Livingsmarties2[1].jpg"/>
          <p:cNvPicPr>
            <a:picLocks noChangeAspect="1"/>
          </p:cNvPicPr>
          <p:nvPr/>
        </p:nvPicPr>
        <p:blipFill>
          <a:blip r:embed="rId4" cstate="print"/>
          <a:stretch>
            <a:fillRect/>
          </a:stretch>
        </p:blipFill>
        <p:spPr>
          <a:xfrm>
            <a:off x="683568" y="0"/>
            <a:ext cx="4968552" cy="3680409"/>
          </a:xfrm>
          <a:prstGeom prst="rect">
            <a:avLst/>
          </a:prstGeom>
        </p:spPr>
      </p:pic>
      <p:pic>
        <p:nvPicPr>
          <p:cNvPr id="4" name="Picture 3" descr="oct 09 chooks.jpg"/>
          <p:cNvPicPr>
            <a:picLocks noChangeAspect="1"/>
          </p:cNvPicPr>
          <p:nvPr/>
        </p:nvPicPr>
        <p:blipFill>
          <a:blip r:embed="rId5" cstate="print"/>
          <a:stretch>
            <a:fillRect/>
          </a:stretch>
        </p:blipFill>
        <p:spPr>
          <a:xfrm>
            <a:off x="5508104" y="1268760"/>
            <a:ext cx="3291830" cy="438910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extLst>
              <p:ext uri="{D42A27DB-BD31-4B8C-83A1-F6EECF244321}">
                <p14:modId xmlns:p14="http://schemas.microsoft.com/office/powerpoint/2010/main" val="650283990"/>
              </p:ext>
            </p:extLst>
          </p:nvPr>
        </p:nvGraphicFramePr>
        <p:xfrm>
          <a:off x="2267744" y="241538"/>
          <a:ext cx="4675460" cy="6616462"/>
        </p:xfrm>
        <a:graphic>
          <a:graphicData uri="http://schemas.openxmlformats.org/presentationml/2006/ole">
            <mc:AlternateContent xmlns:mc="http://schemas.openxmlformats.org/markup-compatibility/2006">
              <mc:Choice xmlns:v="urn:schemas-microsoft-com:vml" Requires="v">
                <p:oleObj spid="_x0000_s49160" name="Acrobat Document" r:id="rId3" imgW="5667375" imgH="8020050" progId="AcroExch.Document.7">
                  <p:link updateAutomatic="1"/>
                </p:oleObj>
              </mc:Choice>
              <mc:Fallback>
                <p:oleObj name="Acrobat Document" r:id="rId3" imgW="5667375" imgH="8020050" progId="AcroExch.Document.7">
                  <p:link updateAutomatic="1"/>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241538"/>
                        <a:ext cx="4675460" cy="661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onthly tour May 2010 057.jpg"/>
          <p:cNvPicPr>
            <a:picLocks noChangeAspect="1"/>
          </p:cNvPicPr>
          <p:nvPr/>
        </p:nvPicPr>
        <p:blipFill>
          <a:blip r:embed="rId3" cstate="print"/>
          <a:stretch>
            <a:fillRect/>
          </a:stretch>
        </p:blipFill>
        <p:spPr>
          <a:xfrm>
            <a:off x="1547664" y="620688"/>
            <a:ext cx="3222104" cy="4725144"/>
          </a:xfrm>
          <a:prstGeom prst="rect">
            <a:avLst/>
          </a:prstGeom>
        </p:spPr>
      </p:pic>
      <p:sp>
        <p:nvSpPr>
          <p:cNvPr id="7" name="TextBox 6"/>
          <p:cNvSpPr txBox="1"/>
          <p:nvPr/>
        </p:nvSpPr>
        <p:spPr>
          <a:xfrm>
            <a:off x="5292080" y="908720"/>
            <a:ext cx="3384376" cy="1323439"/>
          </a:xfrm>
          <a:prstGeom prst="rect">
            <a:avLst/>
          </a:prstGeom>
          <a:noFill/>
        </p:spPr>
        <p:txBody>
          <a:bodyPr wrap="square" rtlCol="0">
            <a:spAutoFit/>
          </a:bodyPr>
          <a:lstStyle/>
          <a:p>
            <a:pPr algn="ctr" fontAlgn="auto">
              <a:spcBef>
                <a:spcPts val="0"/>
              </a:spcBef>
              <a:spcAft>
                <a:spcPts val="0"/>
              </a:spcAft>
            </a:pPr>
            <a:r>
              <a:rPr lang="en-US" sz="4000" dirty="0" smtClean="0">
                <a:latin typeface="Calibri"/>
              </a:rPr>
              <a:t>Hulbert Street </a:t>
            </a:r>
          </a:p>
          <a:p>
            <a:pPr algn="ctr" fontAlgn="auto">
              <a:spcBef>
                <a:spcPts val="0"/>
              </a:spcBef>
              <a:spcAft>
                <a:spcPts val="0"/>
              </a:spcAft>
            </a:pPr>
            <a:r>
              <a:rPr lang="en-US" sz="4000" dirty="0" smtClean="0">
                <a:latin typeface="Calibri"/>
              </a:rPr>
              <a:t>Monthly Tours</a:t>
            </a:r>
            <a:endParaRPr lang="en-US" sz="4000" dirty="0">
              <a:latin typeface="Calibri"/>
            </a:endParaRPr>
          </a:p>
        </p:txBody>
      </p:sp>
      <p:pic>
        <p:nvPicPr>
          <p:cNvPr id="8" name="Picture 7" descr="Oct 2010 (1).jpg"/>
          <p:cNvPicPr>
            <a:picLocks noChangeAspect="1"/>
          </p:cNvPicPr>
          <p:nvPr/>
        </p:nvPicPr>
        <p:blipFill>
          <a:blip r:embed="rId4" cstate="print"/>
          <a:stretch>
            <a:fillRect/>
          </a:stretch>
        </p:blipFill>
        <p:spPr>
          <a:xfrm>
            <a:off x="3707904" y="2636912"/>
            <a:ext cx="5112568" cy="383442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onstrackan 047.jpg"/>
          <p:cNvPicPr>
            <a:picLocks noChangeAspect="1"/>
          </p:cNvPicPr>
          <p:nvPr/>
        </p:nvPicPr>
        <p:blipFill>
          <a:blip r:embed="rId3" cstate="print"/>
          <a:stretch>
            <a:fillRect/>
          </a:stretch>
        </p:blipFill>
        <p:spPr>
          <a:xfrm>
            <a:off x="0" y="620688"/>
            <a:ext cx="9144000" cy="5400600"/>
          </a:xfrm>
          <a:prstGeom prst="rect">
            <a:avLst/>
          </a:prstGeom>
        </p:spPr>
      </p:pic>
      <p:sp>
        <p:nvSpPr>
          <p:cNvPr id="4" name="TextBox 3"/>
          <p:cNvSpPr txBox="1"/>
          <p:nvPr/>
        </p:nvSpPr>
        <p:spPr>
          <a:xfrm>
            <a:off x="2123728" y="1412776"/>
            <a:ext cx="5184576" cy="707886"/>
          </a:xfrm>
          <a:prstGeom prst="rect">
            <a:avLst/>
          </a:prstGeom>
          <a:noFill/>
        </p:spPr>
        <p:txBody>
          <a:bodyPr wrap="square" rtlCol="0">
            <a:spAutoFit/>
          </a:bodyPr>
          <a:lstStyle/>
          <a:p>
            <a:pPr algn="ctr" fontAlgn="auto">
              <a:spcBef>
                <a:spcPts val="0"/>
              </a:spcBef>
              <a:spcAft>
                <a:spcPts val="0"/>
              </a:spcAft>
            </a:pPr>
            <a:r>
              <a:rPr lang="en-US" sz="4000" dirty="0" smtClean="0">
                <a:solidFill>
                  <a:prstClr val="black"/>
                </a:solidFill>
                <a:latin typeface="Calibri"/>
              </a:rPr>
              <a:t>Hulbert Street Choir</a:t>
            </a:r>
            <a:endParaRPr lang="en-US" sz="4000" dirty="0">
              <a:solidFill>
                <a:prstClr val="black"/>
              </a:solidFill>
              <a:latin typeface="Calibri"/>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00"/>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1633</TotalTime>
  <Words>1788</Words>
  <Application>Microsoft Office PowerPoint</Application>
  <PresentationFormat>On-screen Show (4:3)</PresentationFormat>
  <Paragraphs>333</Paragraphs>
  <Slides>42</Slides>
  <Notes>26</Notes>
  <HiddenSlides>0</HiddenSlides>
  <MMClips>0</MMClips>
  <ScaleCrop>false</ScaleCrop>
  <HeadingPairs>
    <vt:vector size="8" baseType="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42</vt:i4>
      </vt:variant>
    </vt:vector>
  </HeadingPairs>
  <TitlesOfParts>
    <vt:vector size="45" baseType="lpstr">
      <vt:lpstr>Default Design</vt:lpstr>
      <vt:lpstr>C:\Documents and Settings\User\Desktop\Living Smarties\conference\livingsmartiesposter-F-A4[1].pdf</vt:lpstr>
      <vt:lpstr>Photo Editor Photo</vt:lpstr>
      <vt:lpstr>Let’s meet each other!</vt:lpstr>
      <vt:lpstr>  Welcome to  </vt:lpstr>
      <vt:lpstr>What about Shani &amp; Tim?</vt:lpstr>
      <vt:lpstr>Transition Town Influence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Living Smart ? </vt:lpstr>
      <vt:lpstr>Living Smart Partnership</vt:lpstr>
      <vt:lpstr>Sustainability</vt:lpstr>
      <vt:lpstr> What is sustainability? </vt:lpstr>
      <vt:lpstr>PowerPoint Presentation</vt:lpstr>
      <vt:lpstr>PowerPoint Presentation</vt:lpstr>
      <vt:lpstr>PowerPoint Presentation</vt:lpstr>
      <vt:lpstr>Why do we want to achieve sustainability?  </vt:lpstr>
      <vt:lpstr>PowerPoint Presentation</vt:lpstr>
      <vt:lpstr>Ground Rules  </vt:lpstr>
      <vt:lpstr>So how will it work?</vt:lpstr>
      <vt:lpstr>Possible Course Outline</vt:lpstr>
      <vt:lpstr>So where to from here? (if all else fails, let’s have a cuppa tea!)   </vt:lpstr>
      <vt:lpstr>Some housekeeping</vt:lpstr>
      <vt:lpstr>Taking Action</vt:lpstr>
      <vt:lpstr>Taking Action some brain Science</vt:lpstr>
      <vt:lpstr>Taking Action – Your Subconscious</vt:lpstr>
      <vt:lpstr>Taking Action – some tools</vt:lpstr>
      <vt:lpstr>Taking Action - Visualise </vt:lpstr>
      <vt:lpstr>Taking Action – Positive Language</vt:lpstr>
      <vt:lpstr>Taking Action Goal Setting</vt:lpstr>
      <vt:lpstr>Taking Action - Sharing</vt:lpstr>
      <vt:lpstr>Tim’s Weekly Diary</vt:lpstr>
      <vt:lpstr>PowerPoint Presentation</vt:lpstr>
      <vt:lpstr>What about You?</vt:lpstr>
      <vt:lpstr>Think Pair Share – Your Goal What Why How When Where Who?</vt:lpstr>
      <vt:lpstr>                                Next week</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Painted Fish</dc:creator>
  <cp:lastModifiedBy>Shani</cp:lastModifiedBy>
  <cp:revision>76</cp:revision>
  <dcterms:created xsi:type="dcterms:W3CDTF">2005-02-17T05:13:02Z</dcterms:created>
  <dcterms:modified xsi:type="dcterms:W3CDTF">2011-10-20T13:32:01Z</dcterms:modified>
</cp:coreProperties>
</file>